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handoutMasterIdLst>
    <p:handoutMasterId r:id="rId112"/>
  </p:handoutMasterIdLst>
  <p:sldIdLst>
    <p:sldId id="356" r:id="rId2"/>
    <p:sldId id="257" r:id="rId3"/>
    <p:sldId id="258" r:id="rId4"/>
    <p:sldId id="261" r:id="rId5"/>
    <p:sldId id="259" r:id="rId6"/>
    <p:sldId id="260" r:id="rId7"/>
    <p:sldId id="262" r:id="rId8"/>
    <p:sldId id="263" r:id="rId9"/>
    <p:sldId id="264" r:id="rId10"/>
    <p:sldId id="379" r:id="rId11"/>
    <p:sldId id="265" r:id="rId12"/>
    <p:sldId id="269" r:id="rId13"/>
    <p:sldId id="270" r:id="rId14"/>
    <p:sldId id="271" r:id="rId15"/>
    <p:sldId id="272" r:id="rId16"/>
    <p:sldId id="266" r:id="rId17"/>
    <p:sldId id="267" r:id="rId18"/>
    <p:sldId id="273" r:id="rId19"/>
    <p:sldId id="268" r:id="rId20"/>
    <p:sldId id="274" r:id="rId21"/>
    <p:sldId id="279" r:id="rId22"/>
    <p:sldId id="280" r:id="rId23"/>
    <p:sldId id="275" r:id="rId24"/>
    <p:sldId id="281" r:id="rId25"/>
    <p:sldId id="282" r:id="rId26"/>
    <p:sldId id="278" r:id="rId27"/>
    <p:sldId id="276" r:id="rId28"/>
    <p:sldId id="358" r:id="rId29"/>
    <p:sldId id="277" r:id="rId30"/>
    <p:sldId id="284" r:id="rId31"/>
    <p:sldId id="285" r:id="rId32"/>
    <p:sldId id="286" r:id="rId33"/>
    <p:sldId id="287" r:id="rId34"/>
    <p:sldId id="351" r:id="rId35"/>
    <p:sldId id="288" r:id="rId36"/>
    <p:sldId id="352" r:id="rId37"/>
    <p:sldId id="290" r:id="rId38"/>
    <p:sldId id="293" r:id="rId39"/>
    <p:sldId id="291" r:id="rId40"/>
    <p:sldId id="294" r:id="rId41"/>
    <p:sldId id="296" r:id="rId42"/>
    <p:sldId id="297" r:id="rId43"/>
    <p:sldId id="327" r:id="rId44"/>
    <p:sldId id="298" r:id="rId45"/>
    <p:sldId id="353" r:id="rId46"/>
    <p:sldId id="301" r:id="rId47"/>
    <p:sldId id="354" r:id="rId48"/>
    <p:sldId id="302" r:id="rId49"/>
    <p:sldId id="303" r:id="rId50"/>
    <p:sldId id="304" r:id="rId51"/>
    <p:sldId id="305" r:id="rId52"/>
    <p:sldId id="355" r:id="rId53"/>
    <p:sldId id="320" r:id="rId54"/>
    <p:sldId id="299" r:id="rId55"/>
    <p:sldId id="309" r:id="rId56"/>
    <p:sldId id="310" r:id="rId57"/>
    <p:sldId id="311" r:id="rId58"/>
    <p:sldId id="312" r:id="rId59"/>
    <p:sldId id="315" r:id="rId60"/>
    <p:sldId id="314" r:id="rId61"/>
    <p:sldId id="329" r:id="rId62"/>
    <p:sldId id="300" r:id="rId63"/>
    <p:sldId id="317" r:id="rId64"/>
    <p:sldId id="319" r:id="rId65"/>
    <p:sldId id="321" r:id="rId66"/>
    <p:sldId id="316" r:id="rId67"/>
    <p:sldId id="318" r:id="rId68"/>
    <p:sldId id="322" r:id="rId69"/>
    <p:sldId id="323" r:id="rId70"/>
    <p:sldId id="324" r:id="rId71"/>
    <p:sldId id="325" r:id="rId72"/>
    <p:sldId id="328" r:id="rId73"/>
    <p:sldId id="335" r:id="rId74"/>
    <p:sldId id="336" r:id="rId75"/>
    <p:sldId id="330" r:id="rId76"/>
    <p:sldId id="331" r:id="rId77"/>
    <p:sldId id="332" r:id="rId78"/>
    <p:sldId id="339" r:id="rId79"/>
    <p:sldId id="338" r:id="rId80"/>
    <p:sldId id="340" r:id="rId81"/>
    <p:sldId id="341" r:id="rId82"/>
    <p:sldId id="342" r:id="rId83"/>
    <p:sldId id="343" r:id="rId84"/>
    <p:sldId id="375" r:id="rId85"/>
    <p:sldId id="376" r:id="rId86"/>
    <p:sldId id="378" r:id="rId87"/>
    <p:sldId id="377" r:id="rId88"/>
    <p:sldId id="380" r:id="rId89"/>
    <p:sldId id="333" r:id="rId90"/>
    <p:sldId id="346" r:id="rId91"/>
    <p:sldId id="347" r:id="rId92"/>
    <p:sldId id="348" r:id="rId93"/>
    <p:sldId id="349" r:id="rId94"/>
    <p:sldId id="369" r:id="rId95"/>
    <p:sldId id="359" r:id="rId96"/>
    <p:sldId id="360" r:id="rId97"/>
    <p:sldId id="362" r:id="rId98"/>
    <p:sldId id="363" r:id="rId99"/>
    <p:sldId id="364" r:id="rId100"/>
    <p:sldId id="365" r:id="rId101"/>
    <p:sldId id="366" r:id="rId102"/>
    <p:sldId id="367" r:id="rId103"/>
    <p:sldId id="370" r:id="rId104"/>
    <p:sldId id="372" r:id="rId105"/>
    <p:sldId id="371" r:id="rId106"/>
    <p:sldId id="361" r:id="rId107"/>
    <p:sldId id="373" r:id="rId108"/>
    <p:sldId id="308" r:id="rId109"/>
    <p:sldId id="357" r:id="rId11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3864BCC-CF98-4D02-AD11-4A49521E576D}">
          <p14:sldIdLst>
            <p14:sldId id="356"/>
            <p14:sldId id="257"/>
            <p14:sldId id="258"/>
            <p14:sldId id="261"/>
            <p14:sldId id="259"/>
            <p14:sldId id="260"/>
            <p14:sldId id="262"/>
            <p14:sldId id="263"/>
            <p14:sldId id="264"/>
            <p14:sldId id="379"/>
            <p14:sldId id="265"/>
            <p14:sldId id="269"/>
            <p14:sldId id="270"/>
            <p14:sldId id="271"/>
            <p14:sldId id="272"/>
            <p14:sldId id="266"/>
            <p14:sldId id="267"/>
            <p14:sldId id="273"/>
            <p14:sldId id="268"/>
            <p14:sldId id="274"/>
            <p14:sldId id="279"/>
            <p14:sldId id="280"/>
            <p14:sldId id="275"/>
            <p14:sldId id="281"/>
            <p14:sldId id="282"/>
            <p14:sldId id="278"/>
            <p14:sldId id="276"/>
            <p14:sldId id="358"/>
            <p14:sldId id="277"/>
            <p14:sldId id="284"/>
            <p14:sldId id="285"/>
            <p14:sldId id="286"/>
            <p14:sldId id="287"/>
            <p14:sldId id="351"/>
            <p14:sldId id="288"/>
            <p14:sldId id="352"/>
            <p14:sldId id="290"/>
            <p14:sldId id="293"/>
            <p14:sldId id="291"/>
            <p14:sldId id="294"/>
            <p14:sldId id="296"/>
            <p14:sldId id="297"/>
            <p14:sldId id="327"/>
            <p14:sldId id="298"/>
            <p14:sldId id="353"/>
            <p14:sldId id="301"/>
            <p14:sldId id="354"/>
            <p14:sldId id="302"/>
            <p14:sldId id="303"/>
            <p14:sldId id="304"/>
            <p14:sldId id="305"/>
            <p14:sldId id="355"/>
            <p14:sldId id="320"/>
            <p14:sldId id="299"/>
            <p14:sldId id="309"/>
            <p14:sldId id="310"/>
            <p14:sldId id="311"/>
            <p14:sldId id="312"/>
            <p14:sldId id="315"/>
            <p14:sldId id="314"/>
            <p14:sldId id="329"/>
            <p14:sldId id="300"/>
            <p14:sldId id="317"/>
            <p14:sldId id="319"/>
            <p14:sldId id="321"/>
            <p14:sldId id="316"/>
            <p14:sldId id="318"/>
            <p14:sldId id="322"/>
            <p14:sldId id="323"/>
            <p14:sldId id="324"/>
            <p14:sldId id="325"/>
            <p14:sldId id="328"/>
            <p14:sldId id="335"/>
            <p14:sldId id="336"/>
            <p14:sldId id="330"/>
            <p14:sldId id="331"/>
            <p14:sldId id="332"/>
            <p14:sldId id="339"/>
            <p14:sldId id="338"/>
            <p14:sldId id="340"/>
            <p14:sldId id="341"/>
            <p14:sldId id="342"/>
            <p14:sldId id="343"/>
            <p14:sldId id="375"/>
            <p14:sldId id="376"/>
            <p14:sldId id="378"/>
            <p14:sldId id="377"/>
            <p14:sldId id="380"/>
            <p14:sldId id="333"/>
            <p14:sldId id="346"/>
            <p14:sldId id="347"/>
            <p14:sldId id="348"/>
            <p14:sldId id="349"/>
            <p14:sldId id="369"/>
            <p14:sldId id="359"/>
            <p14:sldId id="360"/>
            <p14:sldId id="362"/>
            <p14:sldId id="363"/>
            <p14:sldId id="364"/>
            <p14:sldId id="365"/>
            <p14:sldId id="366"/>
            <p14:sldId id="367"/>
            <p14:sldId id="370"/>
            <p14:sldId id="372"/>
            <p14:sldId id="371"/>
            <p14:sldId id="361"/>
            <p14:sldId id="373"/>
            <p14:sldId id="308"/>
            <p14:sldId id="357"/>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55" autoAdjust="0"/>
    <p:restoredTop sz="95205" autoAdjust="0"/>
  </p:normalViewPr>
  <p:slideViewPr>
    <p:cSldViewPr>
      <p:cViewPr varScale="1">
        <p:scale>
          <a:sx n="109" d="100"/>
          <a:sy n="109" d="100"/>
        </p:scale>
        <p:origin x="-165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6" d="100"/>
          <a:sy n="86" d="100"/>
        </p:scale>
        <p:origin x="-383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5" Type="http://schemas.openxmlformats.org/officeDocument/2006/relationships/image" Target="../media/image70.wmf"/><Relationship Id="rId4" Type="http://schemas.openxmlformats.org/officeDocument/2006/relationships/image" Target="../media/image6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4" Type="http://schemas.openxmlformats.org/officeDocument/2006/relationships/image" Target="../media/image7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 Id="rId4" Type="http://schemas.openxmlformats.org/officeDocument/2006/relationships/image" Target="../media/image8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 Id="rId4"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image" Target="../media/image97.wmf"/><Relationship Id="rId7" Type="http://schemas.openxmlformats.org/officeDocument/2006/relationships/image" Target="../media/image101.wmf"/><Relationship Id="rId2" Type="http://schemas.openxmlformats.org/officeDocument/2006/relationships/image" Target="../media/image96.wmf"/><Relationship Id="rId1" Type="http://schemas.openxmlformats.org/officeDocument/2006/relationships/image" Target="../media/image95.wmf"/><Relationship Id="rId6" Type="http://schemas.openxmlformats.org/officeDocument/2006/relationships/image" Target="../media/image100.wmf"/><Relationship Id="rId5" Type="http://schemas.openxmlformats.org/officeDocument/2006/relationships/image" Target="../media/image99.wmf"/><Relationship Id="rId4" Type="http://schemas.openxmlformats.org/officeDocument/2006/relationships/image" Target="../media/image9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5" Type="http://schemas.openxmlformats.org/officeDocument/2006/relationships/image" Target="../media/image57.wmf"/><Relationship Id="rId4"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6868CD6-4A45-4781-A16E-F00E448F6C8E}" type="datetimeFigureOut">
              <a:rPr lang="zh-CN" altLang="en-US" smtClean="0"/>
              <a:t>2018/1/3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95C5150-01D4-4D29-8BA9-38093AAD96CE}" type="slidenum">
              <a:rPr lang="zh-CN" altLang="en-US" smtClean="0"/>
              <a:t>‹#›</a:t>
            </a:fld>
            <a:endParaRPr lang="zh-CN" altLang="en-US"/>
          </a:p>
        </p:txBody>
      </p:sp>
    </p:spTree>
    <p:extLst>
      <p:ext uri="{BB962C8B-B14F-4D97-AF65-F5344CB8AC3E}">
        <p14:creationId xmlns:p14="http://schemas.microsoft.com/office/powerpoint/2010/main" val="9490138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76B46A-1EFD-4735-BB09-DC3C73947D42}" type="datetimeFigureOut">
              <a:rPr lang="zh-CN" altLang="en-US" smtClean="0"/>
              <a:pPr/>
              <a:t>2018/1/3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A6366-86AD-4865-9717-D61569177A5B}" type="slidenum">
              <a:rPr lang="zh-CN" altLang="en-US" smtClean="0"/>
              <a:pPr/>
              <a:t>‹#›</a:t>
            </a:fld>
            <a:endParaRPr lang="zh-CN" altLang="en-US"/>
          </a:p>
        </p:txBody>
      </p:sp>
    </p:spTree>
    <p:extLst>
      <p:ext uri="{BB962C8B-B14F-4D97-AF65-F5344CB8AC3E}">
        <p14:creationId xmlns:p14="http://schemas.microsoft.com/office/powerpoint/2010/main" val="3573474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E057B6A-0934-D342-B9E2-811794CC1ACB}" type="slidenum">
              <a:rPr kumimoji="1" lang="zh-CN" altLang="en-US" smtClean="0"/>
              <a:t>1</a:t>
            </a:fld>
            <a:endParaRPr kumimoji="1" lang="zh-CN" altLang="en-US"/>
          </a:p>
        </p:txBody>
      </p:sp>
    </p:spTree>
    <p:extLst>
      <p:ext uri="{BB962C8B-B14F-4D97-AF65-F5344CB8AC3E}">
        <p14:creationId xmlns:p14="http://schemas.microsoft.com/office/powerpoint/2010/main" val="3523562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8A6366-86AD-4865-9717-D61569177A5B}" type="slidenum">
              <a:rPr lang="zh-CN" altLang="en-US" smtClean="0"/>
              <a:pPr/>
              <a:t>19</a:t>
            </a:fld>
            <a:endParaRPr lang="zh-CN" altLang="en-US"/>
          </a:p>
        </p:txBody>
      </p:sp>
    </p:spTree>
    <p:extLst>
      <p:ext uri="{BB962C8B-B14F-4D97-AF65-F5344CB8AC3E}">
        <p14:creationId xmlns:p14="http://schemas.microsoft.com/office/powerpoint/2010/main" val="3688010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8A6366-86AD-4865-9717-D61569177A5B}" type="slidenum">
              <a:rPr lang="zh-CN" altLang="en-US" smtClean="0"/>
              <a:pPr/>
              <a:t>40</a:t>
            </a:fld>
            <a:endParaRPr lang="zh-CN" altLang="en-US"/>
          </a:p>
        </p:txBody>
      </p:sp>
    </p:spTree>
    <p:extLst>
      <p:ext uri="{BB962C8B-B14F-4D97-AF65-F5344CB8AC3E}">
        <p14:creationId xmlns:p14="http://schemas.microsoft.com/office/powerpoint/2010/main" val="2282296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8A6366-86AD-4865-9717-D61569177A5B}" type="slidenum">
              <a:rPr lang="zh-CN" altLang="en-US" smtClean="0"/>
              <a:pPr/>
              <a:t>92</a:t>
            </a:fld>
            <a:endParaRPr lang="zh-CN" altLang="en-US"/>
          </a:p>
        </p:txBody>
      </p:sp>
    </p:spTree>
    <p:extLst>
      <p:ext uri="{BB962C8B-B14F-4D97-AF65-F5344CB8AC3E}">
        <p14:creationId xmlns:p14="http://schemas.microsoft.com/office/powerpoint/2010/main" val="4263535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descr="巨人logo彩色1.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835257" y="1003290"/>
            <a:ext cx="4308744" cy="5854710"/>
          </a:xfrm>
          <a:prstGeom prst="rect">
            <a:avLst/>
          </a:prstGeom>
        </p:spPr>
      </p:pic>
      <p:pic>
        <p:nvPicPr>
          <p:cNvPr id="8" name="图片 7" descr="巨人网络LOGO-04.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1971" y="554613"/>
            <a:ext cx="1930400" cy="827674"/>
          </a:xfrm>
          <a:prstGeom prst="rect">
            <a:avLst/>
          </a:prstGeom>
        </p:spPr>
      </p:pic>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矩形 9"/>
          <p:cNvSpPr/>
          <p:nvPr userDrawn="1"/>
        </p:nvSpPr>
        <p:spPr>
          <a:xfrm>
            <a:off x="0" y="6812281"/>
            <a:ext cx="9144000" cy="73103"/>
          </a:xfrm>
          <a:prstGeom prst="rect">
            <a:avLst/>
          </a:prstGeom>
          <a:gradFill>
            <a:gsLst>
              <a:gs pos="0">
                <a:srgbClr val="FFF10B"/>
              </a:gs>
              <a:gs pos="100000">
                <a:srgbClr val="008000"/>
              </a:gs>
              <a:gs pos="50000">
                <a:srgbClr val="660066"/>
              </a:gs>
              <a:gs pos="17000">
                <a:srgbClr val="E47723"/>
              </a:gs>
              <a:gs pos="33000">
                <a:srgbClr val="FF0000"/>
              </a:gs>
              <a:gs pos="81000">
                <a:srgbClr val="0092D2"/>
              </a:gs>
              <a:gs pos="66000">
                <a:srgbClr val="005294"/>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a:off x="0" y="0"/>
            <a:ext cx="9144000" cy="6178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8" name="直线连接符 6"/>
          <p:cNvCxnSpPr/>
          <p:nvPr userDrawn="1"/>
        </p:nvCxnSpPr>
        <p:spPr>
          <a:xfrm>
            <a:off x="1450376" y="142167"/>
            <a:ext cx="0" cy="338374"/>
          </a:xfrm>
          <a:prstGeom prst="lin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9" name="图片 8" descr="巨人网络LOGO-04.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388" y="59842"/>
            <a:ext cx="1163855" cy="499011"/>
          </a:xfrm>
          <a:prstGeom prst="rect">
            <a:avLst/>
          </a:prstGeom>
        </p:spPr>
      </p:pic>
      <p:sp>
        <p:nvSpPr>
          <p:cNvPr id="2" name="标题 1"/>
          <p:cNvSpPr>
            <a:spLocks noGrp="1"/>
          </p:cNvSpPr>
          <p:nvPr>
            <p:ph type="title"/>
          </p:nvPr>
        </p:nvSpPr>
        <p:spPr>
          <a:xfrm>
            <a:off x="1459008" y="0"/>
            <a:ext cx="7577488" cy="617838"/>
          </a:xfrm>
        </p:spPr>
        <p:txBody>
          <a:bodyPr>
            <a:normAutofit/>
          </a:bodyPr>
          <a:lstStyle>
            <a:lvl1pPr algn="l">
              <a:defRPr sz="3200"/>
            </a:lvl1pPr>
          </a:lstStyle>
          <a:p>
            <a:r>
              <a:rPr lang="zh-CN" altLang="en-US" dirty="0"/>
              <a:t>单击此处编辑母版标题样式</a:t>
            </a:r>
          </a:p>
        </p:txBody>
      </p:sp>
      <p:sp>
        <p:nvSpPr>
          <p:cNvPr id="3" name="内容占位符 2"/>
          <p:cNvSpPr>
            <a:spLocks noGrp="1"/>
          </p:cNvSpPr>
          <p:nvPr>
            <p:ph idx="1"/>
          </p:nvPr>
        </p:nvSpPr>
        <p:spPr>
          <a:xfrm>
            <a:off x="457200" y="908720"/>
            <a:ext cx="8229600" cy="521744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2018/1/3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6.wmf"/></Relationships>
</file>

<file path=ppt/slides/_rels/slide5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oleObject" Target="../embeddings/oleObject2.bin"/><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8.wmf"/><Relationship Id="rId5" Type="http://schemas.openxmlformats.org/officeDocument/2006/relationships/oleObject" Target="../embeddings/oleObject3.bin"/><Relationship Id="rId4" Type="http://schemas.openxmlformats.org/officeDocument/2006/relationships/image" Target="../media/image37.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2.wmf"/><Relationship Id="rId5" Type="http://schemas.openxmlformats.org/officeDocument/2006/relationships/oleObject" Target="../embeddings/oleObject5.bin"/><Relationship Id="rId4" Type="http://schemas.openxmlformats.org/officeDocument/2006/relationships/image" Target="../media/image41.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3.wmf"/></Relationships>
</file>

<file path=ppt/slides/_rels/slide5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oleObject" Target="../embeddings/oleObject7.bin"/><Relationship Id="rId7" Type="http://schemas.openxmlformats.org/officeDocument/2006/relationships/image" Target="../media/image45.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46.png"/><Relationship Id="rId4" Type="http://schemas.openxmlformats.org/officeDocument/2006/relationships/image" Target="../media/image44.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9.wmf"/><Relationship Id="rId5" Type="http://schemas.openxmlformats.org/officeDocument/2006/relationships/oleObject" Target="../embeddings/oleObject10.bin"/><Relationship Id="rId4" Type="http://schemas.openxmlformats.org/officeDocument/2006/relationships/image" Target="../media/image48.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1.wmf"/><Relationship Id="rId5" Type="http://schemas.openxmlformats.org/officeDocument/2006/relationships/oleObject" Target="../embeddings/oleObject12.bin"/><Relationship Id="rId4" Type="http://schemas.openxmlformats.org/officeDocument/2006/relationships/image" Target="../media/image50.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52.wmf"/></Relationships>
</file>

<file path=ppt/slides/_rels/slide64.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57.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4.wmf"/><Relationship Id="rId11" Type="http://schemas.openxmlformats.org/officeDocument/2006/relationships/oleObject" Target="../embeddings/oleObject18.bin"/><Relationship Id="rId5" Type="http://schemas.openxmlformats.org/officeDocument/2006/relationships/oleObject" Target="../embeddings/oleObject15.bin"/><Relationship Id="rId10" Type="http://schemas.openxmlformats.org/officeDocument/2006/relationships/image" Target="../media/image56.wmf"/><Relationship Id="rId4" Type="http://schemas.openxmlformats.org/officeDocument/2006/relationships/image" Target="../media/image53.wmf"/><Relationship Id="rId9" Type="http://schemas.openxmlformats.org/officeDocument/2006/relationships/oleObject" Target="../embeddings/oleObject17.bin"/></Relationships>
</file>

<file path=ppt/slides/_rels/slide65.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9.wmf"/><Relationship Id="rId5" Type="http://schemas.openxmlformats.org/officeDocument/2006/relationships/oleObject" Target="../embeddings/oleObject20.bin"/><Relationship Id="rId4" Type="http://schemas.openxmlformats.org/officeDocument/2006/relationships/image" Target="../media/image58.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62.wmf"/><Relationship Id="rId5" Type="http://schemas.openxmlformats.org/officeDocument/2006/relationships/oleObject" Target="../embeddings/oleObject23.bin"/><Relationship Id="rId4" Type="http://schemas.openxmlformats.org/officeDocument/2006/relationships/image" Target="../media/image61.wmf"/></Relationships>
</file>

<file path=ppt/slides/_rels/slide67.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64.wmf"/><Relationship Id="rId5" Type="http://schemas.openxmlformats.org/officeDocument/2006/relationships/oleObject" Target="../embeddings/oleObject25.bin"/><Relationship Id="rId10" Type="http://schemas.openxmlformats.org/officeDocument/2006/relationships/image" Target="../media/image65.wmf"/><Relationship Id="rId4" Type="http://schemas.openxmlformats.org/officeDocument/2006/relationships/image" Target="../media/image63.wmf"/><Relationship Id="rId9" Type="http://schemas.openxmlformats.org/officeDocument/2006/relationships/oleObject" Target="../embeddings/oleObject27.bin"/></Relationships>
</file>

<file path=ppt/slides/_rels/slide68.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7.w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69.wmf"/><Relationship Id="rId4" Type="http://schemas.openxmlformats.org/officeDocument/2006/relationships/image" Target="../media/image66.wmf"/><Relationship Id="rId9" Type="http://schemas.openxmlformats.org/officeDocument/2006/relationships/oleObject" Target="../embeddings/oleObject31.bin"/></Relationships>
</file>

<file path=ppt/slides/_rels/slide69.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72.wmf"/><Relationship Id="rId5" Type="http://schemas.openxmlformats.org/officeDocument/2006/relationships/oleObject" Target="../embeddings/oleObject34.bin"/><Relationship Id="rId10" Type="http://schemas.openxmlformats.org/officeDocument/2006/relationships/image" Target="../media/image74.wmf"/><Relationship Id="rId4" Type="http://schemas.openxmlformats.org/officeDocument/2006/relationships/image" Target="../media/image71.wmf"/><Relationship Id="rId9" Type="http://schemas.openxmlformats.org/officeDocument/2006/relationships/oleObject" Target="../embeddings/oleObject36.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76.wmf"/><Relationship Id="rId5" Type="http://schemas.openxmlformats.org/officeDocument/2006/relationships/oleObject" Target="../embeddings/oleObject38.bin"/><Relationship Id="rId4" Type="http://schemas.openxmlformats.org/officeDocument/2006/relationships/image" Target="../media/image75.wmf"/></Relationships>
</file>

<file path=ppt/slides/_rels/slide71.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79.wmf"/><Relationship Id="rId5" Type="http://schemas.openxmlformats.org/officeDocument/2006/relationships/oleObject" Target="../embeddings/oleObject41.bin"/><Relationship Id="rId10" Type="http://schemas.openxmlformats.org/officeDocument/2006/relationships/image" Target="../media/image81.wmf"/><Relationship Id="rId4" Type="http://schemas.openxmlformats.org/officeDocument/2006/relationships/image" Target="../media/image78.wmf"/><Relationship Id="rId9" Type="http://schemas.openxmlformats.org/officeDocument/2006/relationships/oleObject" Target="../embeddings/oleObject43.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82.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84.wmf"/><Relationship Id="rId5" Type="http://schemas.openxmlformats.org/officeDocument/2006/relationships/oleObject" Target="../embeddings/oleObject46.bin"/><Relationship Id="rId10" Type="http://schemas.openxmlformats.org/officeDocument/2006/relationships/image" Target="../media/image86.wmf"/><Relationship Id="rId4" Type="http://schemas.openxmlformats.org/officeDocument/2006/relationships/image" Target="../media/image83.wmf"/><Relationship Id="rId9" Type="http://schemas.openxmlformats.org/officeDocument/2006/relationships/oleObject" Target="../embeddings/oleObject48.bin"/></Relationships>
</file>

<file path=ppt/slides/_rels/slide76.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88.wmf"/><Relationship Id="rId5" Type="http://schemas.openxmlformats.org/officeDocument/2006/relationships/oleObject" Target="../embeddings/oleObject50.bin"/><Relationship Id="rId10" Type="http://schemas.openxmlformats.org/officeDocument/2006/relationships/image" Target="../media/image90.wmf"/><Relationship Id="rId4" Type="http://schemas.openxmlformats.org/officeDocument/2006/relationships/image" Target="../media/image87.wmf"/><Relationship Id="rId9" Type="http://schemas.openxmlformats.org/officeDocument/2006/relationships/oleObject" Target="../embeddings/oleObject52.bin"/></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92.wmf"/><Relationship Id="rId5" Type="http://schemas.openxmlformats.org/officeDocument/2006/relationships/oleObject" Target="../embeddings/oleObject54.bin"/><Relationship Id="rId4" Type="http://schemas.openxmlformats.org/officeDocument/2006/relationships/image" Target="../media/image91.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93.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94.wm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oleObject" Target="../embeddings/oleObject62.bin"/><Relationship Id="rId18" Type="http://schemas.openxmlformats.org/officeDocument/2006/relationships/image" Target="../media/image102.wmf"/><Relationship Id="rId3" Type="http://schemas.openxmlformats.org/officeDocument/2006/relationships/oleObject" Target="../embeddings/oleObject57.bin"/><Relationship Id="rId7" Type="http://schemas.openxmlformats.org/officeDocument/2006/relationships/oleObject" Target="../embeddings/oleObject59.bin"/><Relationship Id="rId12" Type="http://schemas.openxmlformats.org/officeDocument/2006/relationships/image" Target="../media/image99.wmf"/><Relationship Id="rId17" Type="http://schemas.openxmlformats.org/officeDocument/2006/relationships/oleObject" Target="../embeddings/oleObject64.bin"/><Relationship Id="rId2" Type="http://schemas.openxmlformats.org/officeDocument/2006/relationships/slideLayout" Target="../slideLayouts/slideLayout2.xml"/><Relationship Id="rId16" Type="http://schemas.openxmlformats.org/officeDocument/2006/relationships/image" Target="../media/image101.wmf"/><Relationship Id="rId1" Type="http://schemas.openxmlformats.org/officeDocument/2006/relationships/vmlDrawing" Target="../drawings/vmlDrawing23.vml"/><Relationship Id="rId6" Type="http://schemas.openxmlformats.org/officeDocument/2006/relationships/image" Target="../media/image96.wmf"/><Relationship Id="rId11" Type="http://schemas.openxmlformats.org/officeDocument/2006/relationships/oleObject" Target="../embeddings/oleObject61.bin"/><Relationship Id="rId5" Type="http://schemas.openxmlformats.org/officeDocument/2006/relationships/oleObject" Target="../embeddings/oleObject58.bin"/><Relationship Id="rId15" Type="http://schemas.openxmlformats.org/officeDocument/2006/relationships/oleObject" Target="../embeddings/oleObject63.bin"/><Relationship Id="rId10" Type="http://schemas.openxmlformats.org/officeDocument/2006/relationships/image" Target="../media/image98.wmf"/><Relationship Id="rId4" Type="http://schemas.openxmlformats.org/officeDocument/2006/relationships/image" Target="../media/image95.wmf"/><Relationship Id="rId9" Type="http://schemas.openxmlformats.org/officeDocument/2006/relationships/oleObject" Target="../embeddings/oleObject60.bin"/><Relationship Id="rId14" Type="http://schemas.openxmlformats.org/officeDocument/2006/relationships/image" Target="../media/image100.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103.wmf"/></Relationships>
</file>

<file path=ppt/slides/_rels/slide83.x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oleObject" Target="../embeddings/oleObject66.bin"/><Relationship Id="rId7"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05.wmf"/><Relationship Id="rId5" Type="http://schemas.openxmlformats.org/officeDocument/2006/relationships/oleObject" Target="../embeddings/oleObject67.bin"/><Relationship Id="rId4" Type="http://schemas.openxmlformats.org/officeDocument/2006/relationships/image" Target="../media/image104.w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109.png"/><Relationship Id="rId4" Type="http://schemas.openxmlformats.org/officeDocument/2006/relationships/image" Target="../media/image108.wmf"/></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visualstudio.com/zh-hans/downloads/" TargetMode="External"/><Relationship Id="rId2" Type="http://schemas.openxmlformats.org/officeDocument/2006/relationships/hyperlink" Target="https://store.unity.com/cn" TargetMode="External"/><Relationship Id="rId1" Type="http://schemas.openxmlformats.org/officeDocument/2006/relationships/slideLayout" Target="../slideLayouts/slideLayout2.xml"/><Relationship Id="rId4" Type="http://schemas.openxmlformats.org/officeDocument/2006/relationships/hyperlink" Target="https://marketplace.visualstudio.com/items?itemName=SebastienLebreton.VisualStudio2015ToolsforUnity" TargetMode="External"/></Relationships>
</file>

<file path=ppt/slides/_rels/slide9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01971" y="2074332"/>
            <a:ext cx="6205229" cy="2062103"/>
          </a:xfrm>
          <a:prstGeom prst="rect">
            <a:avLst/>
          </a:prstGeom>
          <a:noFill/>
        </p:spPr>
        <p:txBody>
          <a:bodyPr wrap="square" rtlCol="0">
            <a:spAutoFit/>
          </a:bodyPr>
          <a:lstStyle/>
          <a:p>
            <a:r>
              <a:rPr lang="en-US" altLang="zh-CN" sz="3200" dirty="0" smtClean="0"/>
              <a:t>Unity</a:t>
            </a:r>
            <a:r>
              <a:rPr lang="zh-CN" altLang="en-US" sz="3200" dirty="0" smtClean="0"/>
              <a:t>实战教程之基础篇</a:t>
            </a:r>
            <a:endParaRPr lang="en-US" altLang="zh-CN" sz="3200" dirty="0"/>
          </a:p>
          <a:p>
            <a:r>
              <a:rPr lang="zh-CN" altLang="en-US" sz="3200" dirty="0"/>
              <a:t>阮班</a:t>
            </a:r>
            <a:endParaRPr lang="en-US" altLang="zh-CN" sz="3200" dirty="0"/>
          </a:p>
          <a:p>
            <a:r>
              <a:rPr lang="en-US" altLang="zh-CN" sz="3200" dirty="0"/>
              <a:t>2017.07.04</a:t>
            </a:r>
            <a:endParaRPr lang="zh-CN" altLang="en-US" sz="3200" dirty="0"/>
          </a:p>
          <a:p>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83263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Unity</a:t>
            </a:r>
            <a:r>
              <a:rPr lang="zh-CN" altLang="en-US" dirty="0" smtClean="0"/>
              <a:t>有非常多的第三方插件</a:t>
            </a:r>
            <a:r>
              <a:rPr lang="en-US" altLang="zh-CN" dirty="0" smtClean="0"/>
              <a:t>,</a:t>
            </a:r>
            <a:r>
              <a:rPr lang="zh-CN" altLang="en-US" dirty="0" smtClean="0"/>
              <a:t>它们都是基于上面两种扩展方式实现的。这些插件大多以</a:t>
            </a:r>
            <a:r>
              <a:rPr lang="en-US" altLang="zh-CN" dirty="0" smtClean="0"/>
              <a:t>DLL</a:t>
            </a:r>
            <a:r>
              <a:rPr lang="zh-CN" altLang="en-US" dirty="0" smtClean="0"/>
              <a:t>的形式提供</a:t>
            </a:r>
            <a:r>
              <a:rPr lang="en-US" altLang="zh-CN" dirty="0" smtClean="0"/>
              <a:t>,</a:t>
            </a:r>
            <a:r>
              <a:rPr lang="zh-CN" altLang="en-US" dirty="0" smtClean="0"/>
              <a:t>包括明天的课程要给大家讲解的</a:t>
            </a:r>
            <a:r>
              <a:rPr lang="en-US" altLang="zh-CN" dirty="0" err="1" smtClean="0"/>
              <a:t>GameBox</a:t>
            </a:r>
            <a:r>
              <a:rPr lang="zh-CN" altLang="en-US" dirty="0" smtClean="0"/>
              <a:t>插件。</a:t>
            </a:r>
            <a:endParaRPr lang="en-US" altLang="zh-CN" dirty="0" smtClean="0"/>
          </a:p>
          <a:p>
            <a:pPr marL="0" indent="0">
              <a:buNone/>
            </a:pPr>
            <a:endParaRPr lang="en-US" altLang="zh-CN" dirty="0" smtClean="0"/>
          </a:p>
          <a:p>
            <a:pPr marL="0" indent="0">
              <a:buNone/>
            </a:pPr>
            <a:r>
              <a:rPr lang="en-US" altLang="zh-CN" dirty="0" smtClean="0"/>
              <a:t>   Unity</a:t>
            </a:r>
            <a:r>
              <a:rPr lang="zh-CN" altLang="en-US" dirty="0" smtClean="0"/>
              <a:t>中使用的</a:t>
            </a:r>
            <a:r>
              <a:rPr lang="en-US" altLang="zh-CN" dirty="0" smtClean="0"/>
              <a:t>DLL</a:t>
            </a:r>
            <a:r>
              <a:rPr lang="zh-CN" altLang="en-US" dirty="0" smtClean="0"/>
              <a:t>有两种类型</a:t>
            </a:r>
            <a:r>
              <a:rPr lang="en-US" altLang="zh-CN" dirty="0" smtClean="0"/>
              <a:t>,</a:t>
            </a:r>
            <a:r>
              <a:rPr lang="zh-CN" altLang="en-US" dirty="0" smtClean="0"/>
              <a:t>分别是</a:t>
            </a:r>
            <a:r>
              <a:rPr lang="en-US" altLang="zh-CN" dirty="0"/>
              <a:t> </a:t>
            </a:r>
            <a:r>
              <a:rPr lang="en-US" altLang="zh-CN" dirty="0" smtClean="0"/>
              <a:t>Mono     </a:t>
            </a:r>
          </a:p>
          <a:p>
            <a:pPr marL="0" indent="0">
              <a:buNone/>
            </a:pPr>
            <a:r>
              <a:rPr lang="en-US" altLang="zh-CN" dirty="0"/>
              <a:t> </a:t>
            </a:r>
            <a:r>
              <a:rPr lang="en-US" altLang="zh-CN" dirty="0" smtClean="0"/>
              <a:t>  DLL </a:t>
            </a:r>
            <a:r>
              <a:rPr lang="zh-CN" altLang="en-US" dirty="0" smtClean="0"/>
              <a:t>和</a:t>
            </a:r>
            <a:r>
              <a:rPr lang="en-US" altLang="zh-CN" dirty="0" smtClean="0"/>
              <a:t>Native DLL</a:t>
            </a:r>
            <a:r>
              <a:rPr lang="zh-CN" altLang="en-US" dirty="0" smtClean="0"/>
              <a:t>。</a:t>
            </a:r>
            <a:endParaRPr lang="en-US" altLang="zh-CN" dirty="0"/>
          </a:p>
        </p:txBody>
      </p:sp>
    </p:spTree>
    <p:extLst>
      <p:ext uri="{BB962C8B-B14F-4D97-AF65-F5344CB8AC3E}">
        <p14:creationId xmlns:p14="http://schemas.microsoft.com/office/powerpoint/2010/main" val="161049592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908720"/>
            <a:ext cx="8229600" cy="5616624"/>
          </a:xfrm>
        </p:spPr>
        <p:txBody>
          <a:bodyPr>
            <a:normAutofit lnSpcReduction="10000"/>
          </a:bodyPr>
          <a:lstStyle/>
          <a:p>
            <a:r>
              <a:rPr lang="zh-CN" altLang="en-US" dirty="0" smtClean="0"/>
              <a:t>资源管理器视图</a:t>
            </a:r>
            <a:endParaRPr lang="en-US" altLang="zh-CN" dirty="0" smtClean="0"/>
          </a:p>
          <a:p>
            <a:pPr marL="0" indent="0">
              <a:buNone/>
            </a:pPr>
            <a:r>
              <a:rPr lang="en-US" altLang="zh-CN" dirty="0"/>
              <a:t> </a:t>
            </a:r>
            <a:r>
              <a:rPr lang="zh-CN" altLang="en-US" dirty="0" smtClean="0"/>
              <a:t>资源管理器用来管理这个中工程所有资源。</a:t>
            </a:r>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r>
              <a:rPr lang="zh-CN" altLang="en-US" dirty="0" smtClean="0"/>
              <a:t>可以通过右键菜单创建一部分资源。也可以通过将文件放在</a:t>
            </a:r>
            <a:r>
              <a:rPr lang="en-US" altLang="zh-CN" dirty="0" smtClean="0"/>
              <a:t>Assets</a:t>
            </a:r>
            <a:r>
              <a:rPr lang="zh-CN" altLang="en-US" dirty="0" smtClean="0"/>
              <a:t>文件夹及其子目录中或者将外部文件拖拽到这些目录中</a:t>
            </a:r>
            <a:r>
              <a:rPr lang="en-US" altLang="zh-CN" dirty="0" smtClean="0"/>
              <a:t>,</a:t>
            </a:r>
            <a:r>
              <a:rPr lang="zh-CN" altLang="en-US" dirty="0" smtClean="0"/>
              <a:t>从而导入资源。</a:t>
            </a:r>
            <a:endParaRPr lang="zh-CN" altLang="en-US" dirty="0"/>
          </a:p>
        </p:txBody>
      </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988840"/>
            <a:ext cx="6932613" cy="2562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35774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908720"/>
            <a:ext cx="8229600" cy="5832648"/>
          </a:xfrm>
        </p:spPr>
        <p:txBody>
          <a:bodyPr>
            <a:normAutofit lnSpcReduction="10000"/>
          </a:bodyPr>
          <a:lstStyle/>
          <a:p>
            <a:r>
              <a:rPr lang="en-US" altLang="zh-CN" dirty="0" smtClean="0"/>
              <a:t>Unity</a:t>
            </a:r>
            <a:r>
              <a:rPr lang="zh-CN" altLang="en-US" dirty="0" smtClean="0"/>
              <a:t>资源管理的特殊文件夹</a:t>
            </a:r>
            <a:endParaRPr lang="en-US" altLang="zh-CN" dirty="0" smtClean="0"/>
          </a:p>
          <a:p>
            <a:pPr marL="514350" indent="-514350">
              <a:buAutoNum type="arabicPeriod"/>
            </a:pPr>
            <a:r>
              <a:rPr lang="en-US" altLang="zh-CN" dirty="0" smtClean="0"/>
              <a:t>Editor</a:t>
            </a:r>
          </a:p>
          <a:p>
            <a:pPr marL="0" indent="0">
              <a:buNone/>
            </a:pPr>
            <a:r>
              <a:rPr lang="en-US" altLang="zh-CN" dirty="0" smtClean="0"/>
              <a:t>Editor</a:t>
            </a:r>
            <a:r>
              <a:rPr lang="zh-CN" altLang="en-US" dirty="0" smtClean="0"/>
              <a:t>及其</a:t>
            </a:r>
            <a:r>
              <a:rPr lang="zh-CN" altLang="en-US" dirty="0"/>
              <a:t>子目录</a:t>
            </a:r>
            <a:r>
              <a:rPr lang="zh-CN" altLang="en-US" dirty="0" smtClean="0"/>
              <a:t>下面</a:t>
            </a:r>
            <a:r>
              <a:rPr lang="zh-CN" altLang="en-US" dirty="0"/>
              <a:t>放的所有资源文件或者脚本文件都不会被打进发布包中，并且脚本也只能在编辑时</a:t>
            </a:r>
            <a:r>
              <a:rPr lang="zh-CN" altLang="en-US" dirty="0" smtClean="0"/>
              <a:t>使用。编辑器扩展开发的代码一般放在这个目录下。</a:t>
            </a:r>
            <a:endParaRPr lang="en-US" altLang="zh-CN" dirty="0" smtClean="0"/>
          </a:p>
          <a:p>
            <a:pPr marL="0" indent="0">
              <a:buNone/>
            </a:pPr>
            <a:r>
              <a:rPr lang="en-US" altLang="zh-CN" dirty="0" smtClean="0"/>
              <a:t>2.</a:t>
            </a:r>
            <a:r>
              <a:rPr lang="en-US" altLang="zh-CN" dirty="0"/>
              <a:t> </a:t>
            </a:r>
            <a:r>
              <a:rPr lang="en-US" altLang="zh-CN" dirty="0" smtClean="0"/>
              <a:t>Plugins</a:t>
            </a:r>
          </a:p>
          <a:p>
            <a:pPr marL="0" indent="0">
              <a:buNone/>
            </a:pPr>
            <a:r>
              <a:rPr lang="en-US" altLang="zh-CN" dirty="0"/>
              <a:t> </a:t>
            </a:r>
            <a:r>
              <a:rPr lang="en-US" altLang="zh-CN" dirty="0" smtClean="0"/>
              <a:t>  </a:t>
            </a:r>
            <a:r>
              <a:rPr lang="en-US" altLang="zh-CN" dirty="0"/>
              <a:t>Plugins</a:t>
            </a:r>
            <a:r>
              <a:rPr lang="zh-CN" altLang="en-US" dirty="0"/>
              <a:t>文件夹</a:t>
            </a:r>
            <a:r>
              <a:rPr lang="zh-CN" altLang="en-US" dirty="0" smtClean="0"/>
              <a:t>用来放</a:t>
            </a:r>
            <a:r>
              <a:rPr lang="en-US" altLang="zh-CN" dirty="0" smtClean="0"/>
              <a:t>Native DLL(</a:t>
            </a:r>
            <a:r>
              <a:rPr lang="zh-CN" altLang="en-US" dirty="0" smtClean="0"/>
              <a:t>或者源码</a:t>
            </a:r>
            <a:r>
              <a:rPr lang="en-US" altLang="zh-CN" dirty="0" smtClean="0"/>
              <a:t>)</a:t>
            </a:r>
            <a:r>
              <a:rPr lang="zh-CN" altLang="en-US" dirty="0" smtClean="0"/>
              <a:t>。</a:t>
            </a:r>
            <a:endParaRPr lang="en-US" altLang="zh-CN" dirty="0" smtClean="0"/>
          </a:p>
          <a:p>
            <a:pPr marL="0" indent="0">
              <a:buNone/>
            </a:pPr>
            <a:r>
              <a:rPr lang="zh-CN" altLang="en-US" dirty="0" smtClean="0"/>
              <a:t>它们会被自动包含到</a:t>
            </a:r>
            <a:r>
              <a:rPr lang="en-US" altLang="zh-CN" dirty="0" smtClean="0"/>
              <a:t>Native</a:t>
            </a:r>
            <a:r>
              <a:rPr lang="zh-CN" altLang="en-US" dirty="0" smtClean="0"/>
              <a:t>工程中去。</a:t>
            </a:r>
            <a:endParaRPr lang="en-US" altLang="zh-CN" dirty="0" smtClean="0"/>
          </a:p>
          <a:p>
            <a:pPr marL="0" indent="0">
              <a:buNone/>
            </a:pPr>
            <a:r>
              <a:rPr lang="en-US" altLang="zh-CN" dirty="0"/>
              <a:t>Plugins/Android </a:t>
            </a:r>
            <a:r>
              <a:rPr lang="en-US" altLang="zh-CN" dirty="0" smtClean="0"/>
              <a:t> Plugins/x86 </a:t>
            </a:r>
            <a:r>
              <a:rPr lang="en-US" altLang="zh-CN" dirty="0"/>
              <a:t>Plugins/x86_64</a:t>
            </a:r>
            <a:endParaRPr lang="en-US" altLang="zh-CN" dirty="0" smtClean="0"/>
          </a:p>
          <a:p>
            <a:pPr marL="0" indent="0">
              <a:buNone/>
            </a:pPr>
            <a:r>
              <a:rPr lang="en-US" altLang="zh-CN" dirty="0" smtClean="0"/>
              <a:t>Plugins/iOS</a:t>
            </a:r>
            <a:r>
              <a:rPr lang="en-US" altLang="zh-CN" dirty="0"/>
              <a:t>  </a:t>
            </a:r>
            <a:r>
              <a:rPr lang="en-US" altLang="zh-CN" dirty="0" smtClean="0"/>
              <a:t> </a:t>
            </a:r>
            <a:r>
              <a:rPr lang="en-US" altLang="zh-CN" dirty="0"/>
              <a:t> </a:t>
            </a:r>
            <a:endParaRPr lang="zh-CN" altLang="en-US" dirty="0"/>
          </a:p>
        </p:txBody>
      </p:sp>
    </p:spTree>
    <p:extLst>
      <p:ext uri="{BB962C8B-B14F-4D97-AF65-F5344CB8AC3E}">
        <p14:creationId xmlns:p14="http://schemas.microsoft.com/office/powerpoint/2010/main" val="65599621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pPr marL="0" indent="0">
              <a:buNone/>
            </a:pPr>
            <a:r>
              <a:rPr lang="en-US" altLang="zh-CN" dirty="0" smtClean="0"/>
              <a:t>3.</a:t>
            </a:r>
            <a:r>
              <a:rPr lang="en-US" altLang="zh-CN" dirty="0"/>
              <a:t> </a:t>
            </a:r>
            <a:r>
              <a:rPr lang="en-US" altLang="zh-CN" dirty="0" smtClean="0"/>
              <a:t>Resources</a:t>
            </a:r>
          </a:p>
          <a:p>
            <a:pPr marL="0" indent="0">
              <a:buNone/>
            </a:pPr>
            <a:r>
              <a:rPr lang="en-US" altLang="zh-CN" dirty="0" smtClean="0"/>
              <a:t>Resources</a:t>
            </a:r>
            <a:r>
              <a:rPr lang="zh-CN" altLang="en-US" dirty="0" smtClean="0"/>
              <a:t>文件夹允许你在脚本中通过</a:t>
            </a:r>
            <a:r>
              <a:rPr lang="en-US" altLang="zh-CN" dirty="0" smtClean="0"/>
              <a:t>Unity</a:t>
            </a:r>
            <a:r>
              <a:rPr lang="zh-CN" altLang="en-US" dirty="0" smtClean="0"/>
              <a:t>提供的</a:t>
            </a:r>
            <a:r>
              <a:rPr lang="en-US" altLang="zh-CN" dirty="0" smtClean="0"/>
              <a:t>Resources</a:t>
            </a:r>
            <a:r>
              <a:rPr lang="zh-CN" altLang="en-US" dirty="0" smtClean="0"/>
              <a:t>类中的静态</a:t>
            </a:r>
            <a:r>
              <a:rPr lang="en-US" altLang="zh-CN" dirty="0" smtClean="0"/>
              <a:t>Load</a:t>
            </a:r>
            <a:r>
              <a:rPr lang="zh-CN" altLang="en-US" dirty="0" smtClean="0"/>
              <a:t>系列方法来动态加载资源。如</a:t>
            </a:r>
            <a:r>
              <a:rPr lang="en-US" altLang="zh-CN" dirty="0" smtClean="0"/>
              <a:t>:</a:t>
            </a:r>
          </a:p>
          <a:p>
            <a:pPr marL="0" indent="0">
              <a:buNone/>
            </a:pPr>
            <a:r>
              <a:rPr lang="en-US" altLang="zh-CN" dirty="0" err="1"/>
              <a:t>Resources.Load</a:t>
            </a:r>
            <a:r>
              <a:rPr lang="en-US" altLang="zh-CN" dirty="0"/>
              <a:t>&lt;Texture2D</a:t>
            </a:r>
            <a:r>
              <a:rPr lang="en-US" altLang="zh-CN" dirty="0" smtClean="0"/>
              <a:t>&gt;(“test”)</a:t>
            </a:r>
          </a:p>
          <a:p>
            <a:pPr marL="0" indent="0">
              <a:buNone/>
            </a:pPr>
            <a:r>
              <a:rPr lang="zh-CN" altLang="en-US" dirty="0" smtClean="0"/>
              <a:t>需要注意的是</a:t>
            </a:r>
            <a:r>
              <a:rPr lang="en-US" altLang="zh-CN" dirty="0" smtClean="0"/>
              <a:t>:</a:t>
            </a:r>
          </a:p>
          <a:p>
            <a:pPr marL="0" indent="0">
              <a:buNone/>
            </a:pPr>
            <a:r>
              <a:rPr lang="en-US" altLang="zh-CN" dirty="0" smtClean="0"/>
              <a:t>1.</a:t>
            </a:r>
            <a:r>
              <a:rPr lang="zh-CN" altLang="en-US" dirty="0" smtClean="0"/>
              <a:t>传入的路径是相对于</a:t>
            </a:r>
            <a:r>
              <a:rPr lang="en-US" altLang="zh-CN" dirty="0" smtClean="0"/>
              <a:t>Resources</a:t>
            </a:r>
            <a:r>
              <a:rPr lang="zh-CN" altLang="en-US" dirty="0" smtClean="0"/>
              <a:t>下的</a:t>
            </a:r>
            <a:endParaRPr lang="en-US" altLang="zh-CN" dirty="0" smtClean="0"/>
          </a:p>
          <a:p>
            <a:pPr marL="0" indent="0">
              <a:buNone/>
            </a:pPr>
            <a:r>
              <a:rPr lang="en-US" altLang="zh-CN" dirty="0" smtClean="0"/>
              <a:t>2.</a:t>
            </a:r>
            <a:r>
              <a:rPr lang="zh-CN" altLang="en-US" dirty="0" smtClean="0"/>
              <a:t>传入的路径不包含文件扩展名</a:t>
            </a:r>
            <a:endParaRPr lang="en-US" altLang="zh-CN" dirty="0" smtClean="0"/>
          </a:p>
          <a:p>
            <a:pPr marL="0" indent="0">
              <a:buNone/>
            </a:pPr>
            <a:r>
              <a:rPr lang="en-US" altLang="zh-CN" dirty="0" smtClean="0"/>
              <a:t>3.</a:t>
            </a:r>
            <a:r>
              <a:rPr lang="en-US" altLang="zh-CN" dirty="0"/>
              <a:t> </a:t>
            </a:r>
            <a:r>
              <a:rPr lang="en-US" altLang="zh-CN" dirty="0" smtClean="0"/>
              <a:t>Resources</a:t>
            </a:r>
            <a:r>
              <a:rPr lang="zh-CN" altLang="en-US" dirty="0" smtClean="0"/>
              <a:t>下的资源最终会被</a:t>
            </a:r>
            <a:r>
              <a:rPr lang="en-US" altLang="zh-CN" dirty="0" smtClean="0"/>
              <a:t>Unity</a:t>
            </a:r>
            <a:r>
              <a:rPr lang="zh-CN" altLang="en-US" dirty="0" smtClean="0"/>
              <a:t>合并成一种内部管理的格式的文件。</a:t>
            </a:r>
            <a:endParaRPr lang="zh-CN" altLang="en-US" dirty="0"/>
          </a:p>
        </p:txBody>
      </p:sp>
    </p:spTree>
    <p:extLst>
      <p:ext uri="{BB962C8B-B14F-4D97-AF65-F5344CB8AC3E}">
        <p14:creationId xmlns:p14="http://schemas.microsoft.com/office/powerpoint/2010/main" val="259258898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en-US" altLang="zh-CN" dirty="0" smtClean="0"/>
              <a:t>4.</a:t>
            </a:r>
            <a:r>
              <a:rPr lang="en-US" altLang="zh-CN" dirty="0"/>
              <a:t> </a:t>
            </a:r>
            <a:r>
              <a:rPr lang="en-US" altLang="zh-CN" dirty="0" err="1" smtClean="0"/>
              <a:t>StreamingAssets</a:t>
            </a:r>
            <a:endParaRPr lang="en-US" altLang="zh-CN" dirty="0" smtClean="0"/>
          </a:p>
          <a:p>
            <a:pPr marL="0" indent="0">
              <a:buNone/>
            </a:pPr>
            <a:r>
              <a:rPr lang="zh-CN" altLang="en-US" dirty="0"/>
              <a:t>这里的文件会被拷贝</a:t>
            </a:r>
            <a:r>
              <a:rPr lang="zh-CN" altLang="en-US" dirty="0" smtClean="0"/>
              <a:t>到最终发布的游戏包中，</a:t>
            </a:r>
            <a:endParaRPr lang="en-US" altLang="zh-CN" dirty="0" smtClean="0"/>
          </a:p>
          <a:p>
            <a:pPr marL="0" indent="0">
              <a:buNone/>
            </a:pPr>
            <a:r>
              <a:rPr lang="zh-CN" altLang="en-US" dirty="0" smtClean="0"/>
              <a:t>会以散文件的形式存在。可以通过</a:t>
            </a:r>
            <a:endParaRPr lang="en-US" altLang="zh-CN" dirty="0" smtClean="0"/>
          </a:p>
          <a:p>
            <a:pPr marL="0" indent="0">
              <a:buNone/>
            </a:pPr>
            <a:r>
              <a:rPr lang="en-US" altLang="zh-CN" dirty="0" err="1" smtClean="0"/>
              <a:t>Application.streamingAssetsPath</a:t>
            </a:r>
            <a:r>
              <a:rPr lang="zh-CN" altLang="en-US" dirty="0" smtClean="0"/>
              <a:t>获得对应平台</a:t>
            </a:r>
            <a:endParaRPr lang="en-US" altLang="zh-CN" dirty="0" smtClean="0"/>
          </a:p>
          <a:p>
            <a:pPr marL="0" indent="0">
              <a:buNone/>
            </a:pPr>
            <a:r>
              <a:rPr lang="en-US" altLang="zh-CN" dirty="0" err="1" smtClean="0"/>
              <a:t>StreamingAssets</a:t>
            </a:r>
            <a:r>
              <a:rPr lang="zh-CN" altLang="en-US" dirty="0" smtClean="0"/>
              <a:t>所在真实绝对路径。</a:t>
            </a:r>
            <a:endParaRPr lang="en-US" altLang="zh-CN" dirty="0" smtClean="0"/>
          </a:p>
        </p:txBody>
      </p:sp>
    </p:spTree>
    <p:extLst>
      <p:ext uri="{BB962C8B-B14F-4D97-AF65-F5344CB8AC3E}">
        <p14:creationId xmlns:p14="http://schemas.microsoft.com/office/powerpoint/2010/main" val="20120181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关于</a:t>
            </a:r>
            <a:r>
              <a:rPr lang="en-US" altLang="zh-CN" dirty="0" smtClean="0"/>
              <a:t>Prefab</a:t>
            </a:r>
            <a:endParaRPr lang="zh-CN" altLang="en-US" dirty="0"/>
          </a:p>
        </p:txBody>
      </p:sp>
      <p:sp>
        <p:nvSpPr>
          <p:cNvPr id="3" name="内容占位符 2"/>
          <p:cNvSpPr>
            <a:spLocks noGrp="1"/>
          </p:cNvSpPr>
          <p:nvPr>
            <p:ph idx="1"/>
          </p:nvPr>
        </p:nvSpPr>
        <p:spPr/>
        <p:txBody>
          <a:bodyPr>
            <a:normAutofit/>
          </a:bodyPr>
          <a:lstStyle/>
          <a:p>
            <a:r>
              <a:rPr lang="en-US" altLang="zh-CN" sz="2800" dirty="0" smtClean="0"/>
              <a:t>Unity</a:t>
            </a:r>
            <a:r>
              <a:rPr lang="zh-CN" altLang="en-US" sz="2800" dirty="0" smtClean="0"/>
              <a:t>中有一种特殊的资源</a:t>
            </a:r>
            <a:r>
              <a:rPr lang="en-US" altLang="zh-CN" sz="2800" dirty="0" smtClean="0"/>
              <a:t>,</a:t>
            </a:r>
            <a:r>
              <a:rPr lang="zh-CN" altLang="en-US" sz="2800" dirty="0" smtClean="0"/>
              <a:t>它是通过将层级视图中</a:t>
            </a:r>
            <a:endParaRPr lang="en-US" altLang="zh-CN" sz="2800" dirty="0" smtClean="0"/>
          </a:p>
          <a:p>
            <a:pPr marL="0" indent="0">
              <a:buNone/>
            </a:pPr>
            <a:r>
              <a:rPr lang="zh-CN" altLang="en-US" sz="2800" dirty="0" smtClean="0"/>
              <a:t>的某个游戏对象</a:t>
            </a:r>
            <a:r>
              <a:rPr lang="en-US" altLang="zh-CN" sz="2800" dirty="0" smtClean="0"/>
              <a:t>,</a:t>
            </a:r>
            <a:r>
              <a:rPr lang="zh-CN" altLang="en-US" sz="2800" dirty="0" smtClean="0"/>
              <a:t>拖拽到资源管理器中</a:t>
            </a:r>
            <a:r>
              <a:rPr lang="en-US" altLang="zh-CN" sz="2800" dirty="0" smtClean="0"/>
              <a:t>,</a:t>
            </a:r>
            <a:r>
              <a:rPr lang="zh-CN" altLang="en-US" sz="2800" dirty="0" smtClean="0"/>
              <a:t>来创建的。这种资源叫做预制体</a:t>
            </a:r>
            <a:r>
              <a:rPr lang="en-US" altLang="zh-CN" sz="2800" dirty="0" smtClean="0"/>
              <a:t>(Prefab)</a:t>
            </a:r>
            <a:r>
              <a:rPr lang="zh-CN" altLang="en-US" sz="2800" dirty="0" smtClean="0"/>
              <a:t>。它实际上一个序列化文件</a:t>
            </a:r>
            <a:r>
              <a:rPr lang="en-US" altLang="zh-CN" sz="2800" dirty="0" smtClean="0"/>
              <a:t>,</a:t>
            </a:r>
            <a:r>
              <a:rPr lang="zh-CN" altLang="en-US" sz="2800" dirty="0"/>
              <a:t>保存</a:t>
            </a:r>
            <a:r>
              <a:rPr lang="zh-CN" altLang="en-US" sz="2800" dirty="0" smtClean="0"/>
              <a:t>了这个游戏对象，及其子对象的所有组件以及可序列化属性。默认情况下是不可读的二进制文件。也可以通过设置编辑器</a:t>
            </a:r>
            <a:r>
              <a:rPr lang="en-US" altLang="zh-CN" sz="2800" dirty="0" smtClean="0"/>
              <a:t>,</a:t>
            </a:r>
            <a:r>
              <a:rPr lang="zh-CN" altLang="en-US" sz="2800" dirty="0" smtClean="0"/>
              <a:t>将其变成文本文件</a:t>
            </a:r>
            <a:r>
              <a:rPr lang="en-US" altLang="zh-CN" sz="2800" dirty="0" smtClean="0"/>
              <a:t>.</a:t>
            </a:r>
          </a:p>
          <a:p>
            <a:pPr marL="0" indent="0">
              <a:buNone/>
            </a:pPr>
            <a:r>
              <a:rPr lang="en-US" altLang="zh-CN" sz="2800" dirty="0"/>
              <a:t>Edit-&gt;Project Settings-&gt;Editor -&gt;Assets </a:t>
            </a:r>
            <a:r>
              <a:rPr lang="en-US" altLang="zh-CN" sz="2800" dirty="0" smtClean="0"/>
              <a:t>Serialization</a:t>
            </a:r>
          </a:p>
          <a:p>
            <a:pPr marL="0" indent="0">
              <a:buNone/>
            </a:pPr>
            <a:endParaRPr lang="en-US" altLang="zh-CN" sz="2800" b="1" dirty="0" smtClean="0"/>
          </a:p>
          <a:p>
            <a:pPr marL="0" indent="0">
              <a:buNone/>
            </a:pPr>
            <a:r>
              <a:rPr lang="zh-CN" altLang="en-US" sz="2800" b="1" dirty="0" smtClean="0"/>
              <a:t>问题</a:t>
            </a:r>
            <a:r>
              <a:rPr lang="en-US" altLang="zh-CN" sz="2800" b="1" dirty="0" smtClean="0"/>
              <a:t>:</a:t>
            </a:r>
            <a:r>
              <a:rPr lang="zh-CN" altLang="en-US" sz="2800" b="1" dirty="0" smtClean="0"/>
              <a:t>为什么默认是二进</a:t>
            </a:r>
            <a:endParaRPr lang="en-US" altLang="zh-CN" sz="2800" b="1" dirty="0" smtClean="0"/>
          </a:p>
          <a:p>
            <a:pPr marL="0" indent="0">
              <a:buNone/>
            </a:pPr>
            <a:r>
              <a:rPr lang="zh-CN" altLang="en-US" sz="2800" b="1" dirty="0" smtClean="0"/>
              <a:t>制文件</a:t>
            </a:r>
            <a:r>
              <a:rPr lang="en-US" altLang="zh-CN" sz="2800" b="1" dirty="0" smtClean="0"/>
              <a:t>?</a:t>
            </a:r>
            <a:endParaRPr lang="en-US" altLang="zh-CN" sz="2800" b="1" dirty="0"/>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4437112"/>
            <a:ext cx="3400425"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00661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检查器视图</a:t>
            </a:r>
            <a:endParaRPr lang="en-US" altLang="zh-CN" dirty="0" smtClean="0"/>
          </a:p>
          <a:p>
            <a:pPr marL="0" indent="0">
              <a:buNone/>
            </a:pPr>
            <a:r>
              <a:rPr lang="zh-CN" altLang="en-US" dirty="0"/>
              <a:t>检查</a:t>
            </a:r>
            <a:r>
              <a:rPr lang="zh-CN" altLang="en-US" dirty="0" smtClean="0"/>
              <a:t>器视图用于展示和编辑游戏对象或者游戏资源的属性。主要有两个功能</a:t>
            </a:r>
            <a:r>
              <a:rPr lang="en-US" altLang="zh-CN" dirty="0" smtClean="0"/>
              <a:t> :</a:t>
            </a:r>
          </a:p>
          <a:p>
            <a:pPr marL="0" indent="0">
              <a:buNone/>
            </a:pPr>
            <a:r>
              <a:rPr lang="en-US" altLang="zh-CN" dirty="0" smtClean="0"/>
              <a:t>1.</a:t>
            </a:r>
            <a:r>
              <a:rPr lang="zh-CN" altLang="en-US" dirty="0" smtClean="0"/>
              <a:t>当我们在中某个游戏对象时。检查器视图中会列举出该对象上绑定的所有组件和这些组件可序列化的属性。</a:t>
            </a:r>
            <a:endParaRPr lang="en-US" altLang="zh-CN" dirty="0" smtClean="0"/>
          </a:p>
          <a:p>
            <a:pPr marL="0" indent="0">
              <a:buNone/>
            </a:pPr>
            <a:r>
              <a:rPr lang="en-US" altLang="zh-CN" dirty="0" smtClean="0"/>
              <a:t>2.</a:t>
            </a:r>
            <a:r>
              <a:rPr lang="zh-CN" altLang="en-US" dirty="0" smtClean="0"/>
              <a:t>当我们在资源管理器中选中某个资源时。</a:t>
            </a:r>
            <a:endParaRPr lang="en-US" altLang="zh-CN" dirty="0" smtClean="0"/>
          </a:p>
          <a:p>
            <a:pPr marL="0" indent="0">
              <a:buNone/>
            </a:pPr>
            <a:r>
              <a:rPr lang="zh-CN" altLang="en-US" dirty="0"/>
              <a:t>检查器视图中</a:t>
            </a:r>
            <a:r>
              <a:rPr lang="zh-CN" altLang="en-US" dirty="0" smtClean="0"/>
              <a:t>会展现出该资源所有可配置和已配置的属性值。也就是对应的</a:t>
            </a:r>
            <a:r>
              <a:rPr lang="en-US" altLang="zh-CN" dirty="0" smtClean="0"/>
              <a:t>Meta</a:t>
            </a:r>
            <a:r>
              <a:rPr lang="zh-CN" altLang="en-US" dirty="0" smtClean="0"/>
              <a:t>文件。</a:t>
            </a:r>
            <a:endParaRPr lang="zh-CN" altLang="en-US" dirty="0"/>
          </a:p>
        </p:txBody>
      </p:sp>
    </p:spTree>
    <p:extLst>
      <p:ext uri="{BB962C8B-B14F-4D97-AF65-F5344CB8AC3E}">
        <p14:creationId xmlns:p14="http://schemas.microsoft.com/office/powerpoint/2010/main" val="38486444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908720"/>
            <a:ext cx="8229600" cy="5544616"/>
          </a:xfrm>
        </p:spPr>
        <p:txBody>
          <a:bodyPr>
            <a:normAutofit fontScale="92500"/>
          </a:bodyPr>
          <a:lstStyle/>
          <a:p>
            <a:r>
              <a:rPr lang="zh-CN" altLang="en-US" dirty="0" smtClean="0"/>
              <a:t>关于资源的</a:t>
            </a:r>
            <a:r>
              <a:rPr lang="en-US" altLang="zh-CN" dirty="0" smtClean="0"/>
              <a:t>Meta</a:t>
            </a:r>
            <a:r>
              <a:rPr lang="zh-CN" altLang="en-US" dirty="0" smtClean="0"/>
              <a:t>文件</a:t>
            </a:r>
            <a:endParaRPr lang="en-US" altLang="zh-CN" dirty="0" smtClean="0"/>
          </a:p>
          <a:p>
            <a:pPr marL="0" indent="0">
              <a:buNone/>
            </a:pPr>
            <a:r>
              <a:rPr lang="en-US" altLang="zh-CN" dirty="0"/>
              <a:t> </a:t>
            </a:r>
            <a:r>
              <a:rPr lang="en-US" altLang="zh-CN" dirty="0" smtClean="0"/>
              <a:t>   Meta</a:t>
            </a:r>
            <a:r>
              <a:rPr lang="zh-CN" altLang="en-US" dirty="0" smtClean="0"/>
              <a:t>文件是一个</a:t>
            </a:r>
            <a:r>
              <a:rPr lang="en-US" altLang="zh-CN" dirty="0" err="1" smtClean="0"/>
              <a:t>yaml</a:t>
            </a:r>
            <a:r>
              <a:rPr lang="zh-CN" altLang="en-US" dirty="0" smtClean="0"/>
              <a:t>格式的文本文件。</a:t>
            </a:r>
            <a:r>
              <a:rPr lang="en-US" altLang="zh-CN" dirty="0" smtClean="0"/>
              <a:t>Assets</a:t>
            </a:r>
            <a:r>
              <a:rPr lang="zh-CN" altLang="en-US" dirty="0" smtClean="0"/>
              <a:t>中的每一个资源文件</a:t>
            </a:r>
            <a:r>
              <a:rPr lang="en-US" altLang="zh-CN" dirty="0" smtClean="0"/>
              <a:t>,Unity</a:t>
            </a:r>
            <a:r>
              <a:rPr lang="zh-CN" altLang="en-US" dirty="0" smtClean="0"/>
              <a:t>都会创建一个与之对应的</a:t>
            </a:r>
            <a:r>
              <a:rPr lang="en-US" altLang="zh-CN" dirty="0" smtClean="0"/>
              <a:t>Meta</a:t>
            </a:r>
            <a:r>
              <a:rPr lang="zh-CN" altLang="en-US" dirty="0" smtClean="0"/>
              <a:t>文件。</a:t>
            </a:r>
            <a:r>
              <a:rPr lang="en-US" altLang="zh-CN" dirty="0" smtClean="0"/>
              <a:t>Meta</a:t>
            </a:r>
            <a:r>
              <a:rPr lang="zh-CN" altLang="en-US" dirty="0" smtClean="0"/>
              <a:t>文件描述了资源文件的配置信息。比如</a:t>
            </a:r>
            <a:r>
              <a:rPr lang="en-US" altLang="zh-CN" dirty="0" smtClean="0"/>
              <a:t>:</a:t>
            </a:r>
            <a:r>
              <a:rPr lang="zh-CN" altLang="en-US" dirty="0" smtClean="0"/>
              <a:t>一张</a:t>
            </a:r>
            <a:r>
              <a:rPr lang="zh-CN" altLang="en-US" dirty="0"/>
              <a:t>贴</a:t>
            </a:r>
            <a:r>
              <a:rPr lang="zh-CN" altLang="en-US" dirty="0" smtClean="0"/>
              <a:t>图的</a:t>
            </a:r>
            <a:r>
              <a:rPr lang="en-US" altLang="zh-CN" dirty="0" smtClean="0"/>
              <a:t>Meta</a:t>
            </a:r>
            <a:r>
              <a:rPr lang="zh-CN" altLang="en-US" dirty="0" smtClean="0"/>
              <a:t>文件里面可能存放了发布不同平台所使用的文件格式</a:t>
            </a:r>
            <a:r>
              <a:rPr lang="en-US" altLang="zh-CN" dirty="0" smtClean="0"/>
              <a:t>,</a:t>
            </a:r>
            <a:r>
              <a:rPr lang="zh-CN" altLang="en-US" dirty="0" smtClean="0"/>
              <a:t>压缩方式等等。文件本身不会发布到游戏中去。</a:t>
            </a:r>
            <a:endParaRPr lang="en-US" altLang="zh-CN" dirty="0" smtClean="0"/>
          </a:p>
          <a:p>
            <a:pPr marL="0" indent="0">
              <a:buNone/>
            </a:pPr>
            <a:r>
              <a:rPr lang="zh-CN" altLang="en-US" b="1" dirty="0" smtClean="0"/>
              <a:t>所以大家在提交资源的时候一定记得提交对应的</a:t>
            </a:r>
            <a:r>
              <a:rPr lang="en-US" altLang="zh-CN" b="1" dirty="0" smtClean="0"/>
              <a:t>Meta</a:t>
            </a:r>
            <a:r>
              <a:rPr lang="zh-CN" altLang="en-US" b="1" dirty="0" smtClean="0"/>
              <a:t>文件</a:t>
            </a:r>
            <a:r>
              <a:rPr lang="zh-CN" altLang="en-US" dirty="0" smtClean="0"/>
              <a:t>。否则别人更新下来</a:t>
            </a:r>
            <a:r>
              <a:rPr lang="en-US" altLang="zh-CN" dirty="0" smtClean="0"/>
              <a:t>,Unity</a:t>
            </a:r>
            <a:r>
              <a:rPr lang="zh-CN" altLang="en-US" dirty="0" smtClean="0"/>
              <a:t>发现没有</a:t>
            </a:r>
            <a:r>
              <a:rPr lang="en-US" altLang="zh-CN" dirty="0" smtClean="0"/>
              <a:t>Meta</a:t>
            </a:r>
            <a:r>
              <a:rPr lang="zh-CN" altLang="en-US" dirty="0" smtClean="0"/>
              <a:t>文件</a:t>
            </a:r>
            <a:r>
              <a:rPr lang="en-US" altLang="zh-CN" dirty="0" smtClean="0"/>
              <a:t>,</a:t>
            </a:r>
            <a:r>
              <a:rPr lang="zh-CN" altLang="en-US" dirty="0" smtClean="0"/>
              <a:t>会创建一个</a:t>
            </a:r>
            <a:r>
              <a:rPr lang="en-US" altLang="zh-CN" dirty="0" smtClean="0"/>
              <a:t>Meta</a:t>
            </a:r>
            <a:r>
              <a:rPr lang="zh-CN" altLang="en-US" dirty="0" smtClean="0"/>
              <a:t>文件</a:t>
            </a:r>
            <a:r>
              <a:rPr lang="en-US" altLang="zh-CN" dirty="0" smtClean="0"/>
              <a:t>,</a:t>
            </a:r>
            <a:r>
              <a:rPr lang="zh-CN" altLang="en-US" dirty="0" smtClean="0"/>
              <a:t>里面有默认的配置。这样很容易出现你的设置被覆盖的情况</a:t>
            </a:r>
            <a:endParaRPr lang="en-US" altLang="zh-CN" dirty="0" smtClean="0"/>
          </a:p>
          <a:p>
            <a:pPr marL="0" indent="0">
              <a:buNone/>
            </a:pPr>
            <a:endParaRPr lang="en-US" altLang="zh-CN" dirty="0"/>
          </a:p>
        </p:txBody>
      </p:sp>
    </p:spTree>
    <p:extLst>
      <p:ext uri="{BB962C8B-B14F-4D97-AF65-F5344CB8AC3E}">
        <p14:creationId xmlns:p14="http://schemas.microsoft.com/office/powerpoint/2010/main" val="111511299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Unity</a:t>
            </a:r>
            <a:r>
              <a:rPr lang="zh-CN" altLang="en-US" dirty="0" smtClean="0"/>
              <a:t>其他基础知识</a:t>
            </a:r>
            <a:endParaRPr lang="zh-CN" altLang="en-US" dirty="0"/>
          </a:p>
        </p:txBody>
      </p:sp>
      <p:sp>
        <p:nvSpPr>
          <p:cNvPr id="3" name="内容占位符 2"/>
          <p:cNvSpPr>
            <a:spLocks noGrp="1"/>
          </p:cNvSpPr>
          <p:nvPr>
            <p:ph idx="1"/>
          </p:nvPr>
        </p:nvSpPr>
        <p:spPr/>
        <p:txBody>
          <a:bodyPr/>
          <a:lstStyle/>
          <a:p>
            <a:r>
              <a:rPr lang="en-US" altLang="zh-CN" dirty="0" err="1"/>
              <a:t>UnityEngine</a:t>
            </a:r>
            <a:r>
              <a:rPr lang="en-US" altLang="zh-CN" dirty="0"/>
              <a:t> &amp; </a:t>
            </a:r>
            <a:r>
              <a:rPr lang="en-US" altLang="zh-CN" dirty="0" err="1" smtClean="0"/>
              <a:t>UnityEditor</a:t>
            </a:r>
            <a:endParaRPr lang="en-US" altLang="zh-CN" dirty="0" smtClean="0"/>
          </a:p>
          <a:p>
            <a:r>
              <a:rPr lang="en-US" altLang="zh-CN" dirty="0" err="1" smtClean="0"/>
              <a:t>GameObject</a:t>
            </a:r>
            <a:r>
              <a:rPr lang="en-US" altLang="zh-CN" dirty="0" smtClean="0"/>
              <a:t> </a:t>
            </a:r>
            <a:r>
              <a:rPr lang="en-US" altLang="zh-CN" dirty="0"/>
              <a:t>&amp; </a:t>
            </a:r>
            <a:r>
              <a:rPr lang="en-US" altLang="zh-CN" dirty="0" smtClean="0"/>
              <a:t>Component</a:t>
            </a:r>
            <a:endParaRPr lang="en-US" altLang="zh-CN" dirty="0"/>
          </a:p>
          <a:p>
            <a:r>
              <a:rPr lang="en-US" altLang="zh-CN" dirty="0" err="1"/>
              <a:t>MonoBehavior</a:t>
            </a:r>
            <a:endParaRPr lang="en-US" altLang="zh-CN" dirty="0"/>
          </a:p>
          <a:p>
            <a:r>
              <a:rPr lang="en-US" altLang="zh-CN" dirty="0" err="1"/>
              <a:t>Coroutine</a:t>
            </a:r>
            <a:endParaRPr lang="en-US" altLang="zh-CN" dirty="0"/>
          </a:p>
          <a:p>
            <a:r>
              <a:rPr lang="en-US" altLang="zh-CN" dirty="0"/>
              <a:t>IMGUI &amp; </a:t>
            </a:r>
            <a:r>
              <a:rPr lang="en-US" altLang="zh-CN" dirty="0" smtClean="0"/>
              <a:t>UGUI</a:t>
            </a:r>
            <a:endParaRPr lang="en-US" altLang="zh-CN" dirty="0"/>
          </a:p>
        </p:txBody>
      </p:sp>
    </p:spTree>
    <p:extLst>
      <p:ext uri="{BB962C8B-B14F-4D97-AF65-F5344CB8AC3E}">
        <p14:creationId xmlns:p14="http://schemas.microsoft.com/office/powerpoint/2010/main" val="16641497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实例解析</a:t>
            </a:r>
          </a:p>
        </p:txBody>
      </p:sp>
      <p:sp>
        <p:nvSpPr>
          <p:cNvPr id="3" name="内容占位符 2"/>
          <p:cNvSpPr>
            <a:spLocks noGrp="1"/>
          </p:cNvSpPr>
          <p:nvPr>
            <p:ph idx="1"/>
          </p:nvPr>
        </p:nvSpPr>
        <p:spPr/>
        <p:txBody>
          <a:bodyPr/>
          <a:lstStyle/>
          <a:p>
            <a:r>
              <a:rPr lang="en-US" altLang="zh-CN" dirty="0" smtClean="0"/>
              <a:t>Unlit  </a:t>
            </a:r>
            <a:r>
              <a:rPr lang="en-US" altLang="zh-CN" dirty="0" err="1"/>
              <a:t>Shader</a:t>
            </a:r>
            <a:r>
              <a:rPr lang="zh-CN" altLang="en-US" dirty="0"/>
              <a:t>解析</a:t>
            </a:r>
            <a:endParaRPr lang="en-US" altLang="zh-CN" dirty="0"/>
          </a:p>
          <a:p>
            <a:r>
              <a:rPr lang="en-US" altLang="zh-CN" dirty="0" smtClean="0"/>
              <a:t>Unity</a:t>
            </a:r>
            <a:r>
              <a:rPr lang="zh-CN" altLang="en-US" dirty="0"/>
              <a:t>安卓包发布流程演示</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巨人logo彩色.png"/>
          <p:cNvPicPr>
            <a:picLocks noChangeAspect="1"/>
          </p:cNvPicPr>
          <p:nvPr/>
        </p:nvPicPr>
        <p:blipFill rotWithShape="1">
          <a:blip r:embed="rId2" cstate="print">
            <a:extLst>
              <a:ext uri="{28A0092B-C50C-407E-A947-70E740481C1C}">
                <a14:useLocalDpi xmlns:a14="http://schemas.microsoft.com/office/drawing/2010/main" val="0"/>
              </a:ext>
            </a:extLst>
          </a:blip>
          <a:srcRect l="33276" t="16086"/>
          <a:stretch/>
        </p:blipFill>
        <p:spPr>
          <a:xfrm>
            <a:off x="0" y="0"/>
            <a:ext cx="4807349" cy="6579578"/>
          </a:xfrm>
          <a:prstGeom prst="rect">
            <a:avLst/>
          </a:prstGeom>
        </p:spPr>
      </p:pic>
      <p:sp>
        <p:nvSpPr>
          <p:cNvPr id="5" name="文本框 4"/>
          <p:cNvSpPr txBox="1"/>
          <p:nvPr/>
        </p:nvSpPr>
        <p:spPr>
          <a:xfrm>
            <a:off x="3803650" y="2940049"/>
            <a:ext cx="5130800" cy="1015663"/>
          </a:xfrm>
          <a:prstGeom prst="rect">
            <a:avLst/>
          </a:prstGeom>
          <a:noFill/>
        </p:spPr>
        <p:txBody>
          <a:bodyPr wrap="square" rtlCol="0">
            <a:spAutoFit/>
          </a:bodyPr>
          <a:lstStyle/>
          <a:p>
            <a:pPr algn="just"/>
            <a:r>
              <a:rPr lang="en-US" altLang="zh-CN" sz="6000" dirty="0">
                <a:solidFill>
                  <a:schemeClr val="tx1">
                    <a:lumMod val="50000"/>
                    <a:lumOff val="50000"/>
                  </a:schemeClr>
                </a:solidFill>
                <a:latin typeface="Times New Roman" panose="02020603050405020304" pitchFamily="18" charset="0"/>
                <a:ea typeface="黑体" panose="02010609060101010101" pitchFamily="49" charset="-122"/>
                <a:cs typeface="Times New Roman" panose="02020603050405020304" pitchFamily="18" charset="0"/>
              </a:rPr>
              <a:t>      Thank you</a:t>
            </a:r>
            <a:endParaRPr lang="en-US" altLang="zh-CN" sz="60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51815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DLL</a:t>
            </a:r>
            <a:r>
              <a:rPr lang="zh-CN" altLang="en-US" dirty="0"/>
              <a:t>解惑</a:t>
            </a:r>
          </a:p>
        </p:txBody>
      </p:sp>
      <p:sp>
        <p:nvSpPr>
          <p:cNvPr id="3" name="内容占位符 2"/>
          <p:cNvSpPr>
            <a:spLocks noGrp="1"/>
          </p:cNvSpPr>
          <p:nvPr>
            <p:ph idx="1"/>
          </p:nvPr>
        </p:nvSpPr>
        <p:spPr/>
        <p:txBody>
          <a:bodyPr>
            <a:normAutofit/>
          </a:bodyPr>
          <a:lstStyle/>
          <a:p>
            <a:r>
              <a:rPr lang="zh-CN" altLang="en-US" dirty="0"/>
              <a:t>什么是</a:t>
            </a:r>
            <a:r>
              <a:rPr lang="en-US" altLang="zh-CN" dirty="0"/>
              <a:t>Mono DLL?</a:t>
            </a:r>
          </a:p>
          <a:p>
            <a:pPr marL="0" indent="0">
              <a:buNone/>
            </a:pPr>
            <a:r>
              <a:rPr lang="en-US" altLang="zh-CN" dirty="0"/>
              <a:t>    Mono DLL</a:t>
            </a:r>
            <a:r>
              <a:rPr lang="zh-CN" altLang="en-US" dirty="0"/>
              <a:t>是面向</a:t>
            </a:r>
            <a:r>
              <a:rPr lang="en-US" altLang="zh-CN" dirty="0"/>
              <a:t>Mono</a:t>
            </a:r>
            <a:r>
              <a:rPr lang="zh-CN" altLang="en-US" dirty="0"/>
              <a:t>虚拟机的</a:t>
            </a:r>
            <a:r>
              <a:rPr lang="en-US" altLang="zh-CN" dirty="0"/>
              <a:t>DLL</a:t>
            </a:r>
            <a:r>
              <a:rPr lang="zh-CN" altLang="en-US" dirty="0"/>
              <a:t>，它由</a:t>
            </a:r>
            <a:r>
              <a:rPr lang="en-US" altLang="zh-CN" dirty="0"/>
              <a:t>Mono</a:t>
            </a:r>
            <a:r>
              <a:rPr lang="zh-CN" altLang="en-US" dirty="0"/>
              <a:t>实现的</a:t>
            </a:r>
            <a:r>
              <a:rPr lang="en-US" altLang="zh-CN" dirty="0"/>
              <a:t>,</a:t>
            </a:r>
            <a:r>
              <a:rPr lang="zh-CN" altLang="en-US" dirty="0"/>
              <a:t>里面存放的是与平台无关的</a:t>
            </a:r>
            <a:r>
              <a:rPr lang="en-US" altLang="zh-CN" dirty="0"/>
              <a:t>IL</a:t>
            </a:r>
            <a:r>
              <a:rPr lang="zh-CN" altLang="en-US" dirty="0"/>
              <a:t>代码，是可以二进制级别跨平台运行的。也就是说</a:t>
            </a:r>
            <a:r>
              <a:rPr lang="en-US" altLang="zh-CN" dirty="0"/>
              <a:t>,</a:t>
            </a:r>
            <a:r>
              <a:rPr lang="zh-CN" altLang="en-US" dirty="0"/>
              <a:t>我在</a:t>
            </a:r>
            <a:r>
              <a:rPr lang="en-US" altLang="zh-CN" dirty="0"/>
              <a:t>Windows</a:t>
            </a:r>
            <a:r>
              <a:rPr lang="zh-CN" altLang="en-US" dirty="0"/>
              <a:t>平台下将用</a:t>
            </a:r>
            <a:r>
              <a:rPr lang="en-US" altLang="zh-CN" dirty="0"/>
              <a:t>C#</a:t>
            </a:r>
            <a:r>
              <a:rPr lang="zh-CN" altLang="en-US" dirty="0"/>
              <a:t>写的代码编译成</a:t>
            </a:r>
            <a:r>
              <a:rPr lang="en-US" altLang="zh-CN" dirty="0"/>
              <a:t>DLL,</a:t>
            </a:r>
            <a:r>
              <a:rPr lang="zh-CN" altLang="en-US" dirty="0"/>
              <a:t> 可以直接在</a:t>
            </a:r>
            <a:r>
              <a:rPr lang="en-US" altLang="zh-CN" dirty="0"/>
              <a:t>IOS</a:t>
            </a:r>
            <a:r>
              <a:rPr lang="zh-CN" altLang="en-US" dirty="0"/>
              <a:t>和</a:t>
            </a:r>
            <a:r>
              <a:rPr lang="en-US" altLang="zh-CN" dirty="0"/>
              <a:t>Android</a:t>
            </a:r>
            <a:r>
              <a:rPr lang="zh-CN" altLang="en-US" dirty="0"/>
              <a:t>等平台上运行。只需要一次编译。这个</a:t>
            </a:r>
            <a:r>
              <a:rPr lang="en-US" altLang="zh-CN" dirty="0"/>
              <a:t>DLL</a:t>
            </a:r>
            <a:r>
              <a:rPr lang="zh-CN" altLang="en-US" dirty="0"/>
              <a:t>，用工具是可以很容易的反编译成</a:t>
            </a:r>
            <a:r>
              <a:rPr lang="en-US" altLang="zh-CN" dirty="0"/>
              <a:t>C#</a:t>
            </a:r>
            <a:r>
              <a:rPr lang="zh-CN" altLang="en-US" dirty="0"/>
              <a:t>等</a:t>
            </a:r>
            <a:r>
              <a:rPr lang="en-US" altLang="zh-CN" dirty="0" err="1"/>
              <a:t>.Net</a:t>
            </a:r>
            <a:r>
              <a:rPr lang="zh-CN" altLang="en-US" dirty="0"/>
              <a:t>语言</a:t>
            </a:r>
            <a:r>
              <a:rPr lang="zh-CN" altLang="en-US" dirty="0" smtClean="0"/>
              <a:t>。</a:t>
            </a:r>
            <a:endParaRPr lang="zh-CN" altLang="en-US" dirty="0"/>
          </a:p>
        </p:txBody>
      </p:sp>
    </p:spTree>
    <p:extLst>
      <p:ext uri="{BB962C8B-B14F-4D97-AF65-F5344CB8AC3E}">
        <p14:creationId xmlns:p14="http://schemas.microsoft.com/office/powerpoint/2010/main" val="8044269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316300"/>
            <a:ext cx="7498182" cy="4851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内容占位符 2"/>
          <p:cNvSpPr>
            <a:spLocks noGrp="1"/>
          </p:cNvSpPr>
          <p:nvPr>
            <p:ph idx="1"/>
          </p:nvPr>
        </p:nvSpPr>
        <p:spPr>
          <a:xfrm>
            <a:off x="753235" y="692696"/>
            <a:ext cx="8229600" cy="504056"/>
          </a:xfrm>
        </p:spPr>
        <p:txBody>
          <a:bodyPr>
            <a:normAutofit fontScale="92500" lnSpcReduction="10000"/>
          </a:bodyPr>
          <a:lstStyle/>
          <a:p>
            <a:r>
              <a:rPr lang="en-US" altLang="zh-CN" dirty="0"/>
              <a:t>Mscorlib.dll</a:t>
            </a:r>
            <a:r>
              <a:rPr lang="zh-CN" altLang="en-US" dirty="0"/>
              <a:t>中</a:t>
            </a:r>
            <a:r>
              <a:rPr lang="en-US" altLang="zh-CN" dirty="0"/>
              <a:t>Array</a:t>
            </a:r>
            <a:r>
              <a:rPr lang="zh-CN" altLang="en-US" dirty="0"/>
              <a:t>类的部分</a:t>
            </a:r>
            <a:r>
              <a:rPr lang="en-US" altLang="zh-CN" dirty="0"/>
              <a:t>IL</a:t>
            </a:r>
            <a:r>
              <a:rPr lang="zh-CN" altLang="en-US" dirty="0"/>
              <a:t>代码</a:t>
            </a:r>
          </a:p>
        </p:txBody>
      </p:sp>
    </p:spTree>
    <p:extLst>
      <p:ext uri="{BB962C8B-B14F-4D97-AF65-F5344CB8AC3E}">
        <p14:creationId xmlns:p14="http://schemas.microsoft.com/office/powerpoint/2010/main" val="23173874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9208" y="692696"/>
            <a:ext cx="8229600" cy="576064"/>
          </a:xfrm>
        </p:spPr>
        <p:txBody>
          <a:bodyPr>
            <a:normAutofit fontScale="92500"/>
          </a:bodyPr>
          <a:lstStyle/>
          <a:p>
            <a:r>
              <a:rPr lang="en-US" altLang="zh-CN" dirty="0"/>
              <a:t>Mscorlib.dll</a:t>
            </a:r>
            <a:r>
              <a:rPr lang="zh-CN" altLang="en-US" dirty="0"/>
              <a:t>中</a:t>
            </a:r>
            <a:r>
              <a:rPr lang="en-US" altLang="zh-CN" dirty="0"/>
              <a:t>Array</a:t>
            </a:r>
            <a:r>
              <a:rPr lang="zh-CN" altLang="en-US" dirty="0"/>
              <a:t>类反编译成</a:t>
            </a:r>
            <a:r>
              <a:rPr lang="en-US" altLang="zh-CN" dirty="0"/>
              <a:t>C#</a:t>
            </a:r>
            <a:r>
              <a:rPr lang="zh-CN" altLang="en-US" dirty="0"/>
              <a:t>的部分代码</a:t>
            </a:r>
          </a:p>
          <a:p>
            <a:endParaRPr lang="zh-CN" alt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412776"/>
            <a:ext cx="6912768" cy="4875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04334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1107178"/>
            <a:ext cx="7166225" cy="5353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241712" y="692696"/>
            <a:ext cx="4970400" cy="369332"/>
          </a:xfrm>
          <a:prstGeom prst="rect">
            <a:avLst/>
          </a:prstGeom>
        </p:spPr>
        <p:txBody>
          <a:bodyPr wrap="none">
            <a:spAutoFit/>
          </a:bodyPr>
          <a:lstStyle/>
          <a:p>
            <a:r>
              <a:rPr lang="en-US" altLang="zh-CN" dirty="0"/>
              <a:t>Mscorlib.dll</a:t>
            </a:r>
            <a:r>
              <a:rPr lang="zh-CN" altLang="en-US" dirty="0"/>
              <a:t>中</a:t>
            </a:r>
            <a:r>
              <a:rPr lang="en-US" altLang="zh-CN" dirty="0"/>
              <a:t>Array</a:t>
            </a:r>
            <a:r>
              <a:rPr lang="zh-CN" altLang="en-US" dirty="0"/>
              <a:t>类反编译成</a:t>
            </a:r>
            <a:r>
              <a:rPr lang="en-US" altLang="zh-CN" dirty="0" err="1"/>
              <a:t>VB.Net</a:t>
            </a:r>
            <a:r>
              <a:rPr lang="zh-CN" altLang="en-US" dirty="0"/>
              <a:t>的部分代码</a:t>
            </a:r>
          </a:p>
        </p:txBody>
      </p:sp>
    </p:spTree>
    <p:extLst>
      <p:ext uri="{BB962C8B-B14F-4D97-AF65-F5344CB8AC3E}">
        <p14:creationId xmlns:p14="http://schemas.microsoft.com/office/powerpoint/2010/main" val="25745950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692696"/>
            <a:ext cx="8229600" cy="5688632"/>
          </a:xfrm>
        </p:spPr>
        <p:txBody>
          <a:bodyPr>
            <a:normAutofit fontScale="92500"/>
          </a:bodyPr>
          <a:lstStyle/>
          <a:p>
            <a:r>
              <a:rPr lang="zh-CN" altLang="en-US" sz="2800" dirty="0"/>
              <a:t>从上面我们不难看出，</a:t>
            </a:r>
            <a:r>
              <a:rPr lang="en-US" altLang="zh-CN" sz="2800" dirty="0"/>
              <a:t>IL</a:t>
            </a:r>
            <a:r>
              <a:rPr lang="zh-CN" altLang="en-US" sz="2800" dirty="0"/>
              <a:t>语言和</a:t>
            </a:r>
            <a:r>
              <a:rPr lang="en-US" altLang="zh-CN" sz="2800" dirty="0"/>
              <a:t>C#,</a:t>
            </a:r>
            <a:r>
              <a:rPr lang="en-US" altLang="zh-CN" sz="2800" dirty="0" err="1"/>
              <a:t>VB.Net</a:t>
            </a:r>
            <a:r>
              <a:rPr lang="zh-CN" altLang="en-US" sz="2800" dirty="0"/>
              <a:t>等</a:t>
            </a:r>
            <a:r>
              <a:rPr lang="en-US" altLang="zh-CN" sz="2800" dirty="0" err="1"/>
              <a:t>.Net</a:t>
            </a:r>
            <a:r>
              <a:rPr lang="zh-CN" altLang="en-US" sz="2800" dirty="0"/>
              <a:t>语言之间是有相互转化关系的。有了</a:t>
            </a:r>
            <a:r>
              <a:rPr lang="en-US" altLang="zh-CN" sz="2800" dirty="0"/>
              <a:t>IL</a:t>
            </a:r>
            <a:r>
              <a:rPr lang="zh-CN" altLang="en-US" sz="2800" dirty="0"/>
              <a:t>这个中间转换层</a:t>
            </a:r>
            <a:r>
              <a:rPr lang="en-US" altLang="zh-CN" sz="2800" dirty="0"/>
              <a:t>,</a:t>
            </a:r>
            <a:r>
              <a:rPr lang="zh-CN" altLang="en-US" sz="2800" dirty="0"/>
              <a:t>两种语法不同的</a:t>
            </a:r>
            <a:r>
              <a:rPr lang="en-US" altLang="zh-CN" sz="2800" dirty="0" err="1"/>
              <a:t>.Net</a:t>
            </a:r>
            <a:r>
              <a:rPr lang="zh-CN" altLang="en-US" sz="2800" dirty="0"/>
              <a:t>语言之间共享代码变得非常容易。因为对于某种</a:t>
            </a:r>
            <a:r>
              <a:rPr lang="en-US" altLang="zh-CN" sz="2800" dirty="0" err="1"/>
              <a:t>.Net</a:t>
            </a:r>
            <a:r>
              <a:rPr lang="zh-CN" altLang="en-US" sz="2800" dirty="0"/>
              <a:t>语言而言</a:t>
            </a:r>
            <a:r>
              <a:rPr lang="en-US" altLang="zh-CN" sz="2800" dirty="0"/>
              <a:t>,</a:t>
            </a:r>
            <a:r>
              <a:rPr lang="zh-CN" altLang="en-US" sz="2800" dirty="0"/>
              <a:t>在使用</a:t>
            </a:r>
            <a:r>
              <a:rPr lang="en-US" altLang="zh-CN" sz="2800" dirty="0"/>
              <a:t>Mono DLL</a:t>
            </a:r>
            <a:r>
              <a:rPr lang="zh-CN" altLang="en-US" sz="2800" dirty="0"/>
              <a:t>的时候</a:t>
            </a:r>
            <a:r>
              <a:rPr lang="en-US" altLang="zh-CN" sz="2800" dirty="0"/>
              <a:t>,</a:t>
            </a:r>
            <a:r>
              <a:rPr lang="zh-CN" altLang="en-US" sz="2800" dirty="0"/>
              <a:t>与之交互的始终是</a:t>
            </a:r>
            <a:r>
              <a:rPr lang="en-US" altLang="zh-CN" sz="2800" dirty="0"/>
              <a:t>IL</a:t>
            </a:r>
            <a:r>
              <a:rPr lang="zh-CN" altLang="en-US" sz="2800" dirty="0"/>
              <a:t>语言，无需知道这个</a:t>
            </a:r>
            <a:r>
              <a:rPr lang="en-US" altLang="zh-CN" sz="2800" dirty="0"/>
              <a:t>IL</a:t>
            </a:r>
            <a:r>
              <a:rPr lang="zh-CN" altLang="en-US" sz="2800" dirty="0"/>
              <a:t>语言是由哪种</a:t>
            </a:r>
            <a:r>
              <a:rPr lang="en-US" altLang="zh-CN" sz="2800" dirty="0" err="1"/>
              <a:t>.Net</a:t>
            </a:r>
            <a:r>
              <a:rPr lang="zh-CN" altLang="en-US" sz="2800" dirty="0"/>
              <a:t>语言编译而成的。而对于</a:t>
            </a:r>
            <a:r>
              <a:rPr lang="en-US" altLang="zh-CN" sz="2800" dirty="0"/>
              <a:t>Mono</a:t>
            </a:r>
            <a:r>
              <a:rPr lang="zh-CN" altLang="en-US" sz="2800" dirty="0"/>
              <a:t>虚拟机来说，它只需要能够执行</a:t>
            </a:r>
            <a:r>
              <a:rPr lang="en-US" altLang="zh-CN" sz="2800" dirty="0"/>
              <a:t>IL</a:t>
            </a:r>
            <a:r>
              <a:rPr lang="zh-CN" altLang="en-US" sz="2800" dirty="0"/>
              <a:t>代码就可以了，也无需知道这个</a:t>
            </a:r>
            <a:r>
              <a:rPr lang="en-US" altLang="zh-CN" sz="2800" dirty="0"/>
              <a:t>IL</a:t>
            </a:r>
            <a:r>
              <a:rPr lang="zh-CN" altLang="en-US" sz="2800" dirty="0"/>
              <a:t>代码是由那种</a:t>
            </a:r>
            <a:r>
              <a:rPr lang="en-US" altLang="zh-CN" sz="2800" dirty="0" err="1"/>
              <a:t>.Net</a:t>
            </a:r>
            <a:r>
              <a:rPr lang="zh-CN" altLang="en-US" sz="2800" dirty="0"/>
              <a:t>语言编译而成。</a:t>
            </a:r>
            <a:endParaRPr lang="en-US" altLang="zh-CN" sz="2800" dirty="0"/>
          </a:p>
          <a:p>
            <a:r>
              <a:rPr lang="en-US" altLang="zh-CN" sz="2800" dirty="0"/>
              <a:t>Unity</a:t>
            </a:r>
            <a:r>
              <a:rPr lang="zh-CN" altLang="en-US" sz="2800" dirty="0"/>
              <a:t>之所以可以使用多种语言来开发</a:t>
            </a:r>
            <a:r>
              <a:rPr lang="en-US" altLang="zh-CN" sz="2800" dirty="0"/>
              <a:t>(</a:t>
            </a:r>
            <a:r>
              <a:rPr lang="zh-CN" altLang="en-US" sz="2800" dirty="0"/>
              <a:t>比如</a:t>
            </a:r>
            <a:r>
              <a:rPr lang="en-US" altLang="zh-CN" sz="2800" dirty="0"/>
              <a:t>,</a:t>
            </a:r>
          </a:p>
          <a:p>
            <a:pPr marL="0" indent="0">
              <a:buNone/>
            </a:pPr>
            <a:r>
              <a:rPr lang="en-US" altLang="zh-CN" sz="2800" dirty="0"/>
              <a:t>    C#,</a:t>
            </a:r>
            <a:r>
              <a:rPr lang="en-US" altLang="zh-CN" sz="2800" dirty="0" err="1" smtClean="0"/>
              <a:t>UnityScript,Boo</a:t>
            </a:r>
            <a:r>
              <a:rPr lang="en-US" altLang="zh-CN" sz="2800" dirty="0"/>
              <a:t> [</a:t>
            </a:r>
            <a:r>
              <a:rPr lang="en-US" altLang="zh-CN" sz="2800" dirty="0" err="1"/>
              <a:t>bu</a:t>
            </a:r>
            <a:r>
              <a:rPr lang="en-US" altLang="zh-CN" sz="2800" dirty="0"/>
              <a:t>]</a:t>
            </a:r>
            <a:r>
              <a:rPr lang="en-US" altLang="zh-CN" sz="2800" dirty="0" smtClean="0"/>
              <a:t>)</a:t>
            </a:r>
            <a:r>
              <a:rPr lang="zh-CN" altLang="en-US" sz="2800" dirty="0"/>
              <a:t>，正是得益于</a:t>
            </a:r>
            <a:r>
              <a:rPr lang="en-US" altLang="zh-CN" sz="2800" dirty="0"/>
              <a:t>Mono(</a:t>
            </a:r>
            <a:r>
              <a:rPr lang="en-US" altLang="zh-CN" sz="2800" dirty="0" err="1"/>
              <a:t>.Net</a:t>
            </a:r>
            <a:r>
              <a:rPr lang="en-US" altLang="zh-CN" sz="2800" dirty="0"/>
              <a:t>)</a:t>
            </a:r>
            <a:r>
              <a:rPr lang="zh-CN" altLang="en-US" sz="2800" dirty="0"/>
              <a:t>的</a:t>
            </a:r>
            <a:r>
              <a:rPr lang="zh-CN" altLang="en-US" sz="2800" dirty="0" smtClean="0"/>
              <a:t>这 </a:t>
            </a:r>
            <a:endParaRPr lang="en-US" altLang="zh-CN" sz="2800" dirty="0" smtClean="0"/>
          </a:p>
          <a:p>
            <a:pPr marL="0" indent="0">
              <a:buNone/>
            </a:pPr>
            <a:r>
              <a:rPr lang="zh-CN" altLang="en-US" sz="2800" dirty="0" smtClean="0"/>
              <a:t>   种机制。</a:t>
            </a:r>
            <a:r>
              <a:rPr lang="en-US" altLang="zh-CN" sz="2800" dirty="0" smtClean="0"/>
              <a:t>Boo</a:t>
            </a:r>
            <a:r>
              <a:rPr lang="zh-CN" altLang="en-US" sz="2800" dirty="0" smtClean="0"/>
              <a:t>由于使用人数太 少</a:t>
            </a:r>
            <a:r>
              <a:rPr lang="en-US" altLang="zh-CN" sz="2800" dirty="0"/>
              <a:t>,Unity</a:t>
            </a:r>
            <a:r>
              <a:rPr lang="zh-CN" altLang="en-US" sz="2800" dirty="0"/>
              <a:t>已经取消</a:t>
            </a:r>
            <a:r>
              <a:rPr lang="zh-CN" altLang="en-US" sz="2800" dirty="0" smtClean="0"/>
              <a:t>支持。</a:t>
            </a:r>
            <a:endParaRPr lang="en-US" altLang="zh-CN" sz="2800" dirty="0" smtClean="0"/>
          </a:p>
          <a:p>
            <a:pPr marL="0" indent="0">
              <a:buNone/>
            </a:pPr>
            <a:r>
              <a:rPr lang="en-US" altLang="zh-CN" sz="2800" dirty="0"/>
              <a:t> </a:t>
            </a:r>
            <a:r>
              <a:rPr lang="en-US" altLang="zh-CN" sz="2800" dirty="0" smtClean="0"/>
              <a:t>  </a:t>
            </a:r>
            <a:r>
              <a:rPr lang="zh-CN" altLang="en-US" sz="2800" dirty="0"/>
              <a:t> 我们一般是使用</a:t>
            </a:r>
            <a:r>
              <a:rPr lang="en-US" altLang="zh-CN" sz="2800" dirty="0"/>
              <a:t>C# </a:t>
            </a:r>
            <a:r>
              <a:rPr lang="zh-CN" altLang="en-US" sz="2800" dirty="0"/>
              <a:t>来开发。</a:t>
            </a:r>
            <a:endParaRPr lang="en-US" altLang="zh-CN" sz="2800" dirty="0"/>
          </a:p>
        </p:txBody>
      </p:sp>
    </p:spTree>
    <p:extLst>
      <p:ext uri="{BB962C8B-B14F-4D97-AF65-F5344CB8AC3E}">
        <p14:creationId xmlns:p14="http://schemas.microsoft.com/office/powerpoint/2010/main" val="28801094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4"/>
            <a:ext cx="8229600" cy="5361459"/>
          </a:xfrm>
        </p:spPr>
        <p:txBody>
          <a:bodyPr>
            <a:normAutofit/>
          </a:bodyPr>
          <a:lstStyle/>
          <a:p>
            <a:r>
              <a:rPr lang="zh-CN" altLang="en-US" dirty="0"/>
              <a:t>什么是</a:t>
            </a:r>
            <a:r>
              <a:rPr lang="en-US" altLang="zh-CN" dirty="0"/>
              <a:t>Native DLL?</a:t>
            </a:r>
          </a:p>
          <a:p>
            <a:pPr marL="0" indent="0">
              <a:buNone/>
            </a:pPr>
            <a:r>
              <a:rPr lang="en-US" altLang="zh-CN" dirty="0"/>
              <a:t>    Native DLL</a:t>
            </a:r>
            <a:r>
              <a:rPr lang="zh-CN" altLang="en-US" dirty="0"/>
              <a:t>是面向操作系统的</a:t>
            </a:r>
            <a:r>
              <a:rPr lang="en-US" altLang="zh-CN" dirty="0"/>
              <a:t>DLL</a:t>
            </a:r>
            <a:r>
              <a:rPr lang="zh-CN" altLang="en-US" dirty="0"/>
              <a:t>，里面存放的基于</a:t>
            </a:r>
            <a:r>
              <a:rPr lang="en-US" altLang="zh-CN" dirty="0"/>
              <a:t>CPU</a:t>
            </a:r>
            <a:r>
              <a:rPr lang="zh-CN" altLang="en-US" dirty="0"/>
              <a:t>的二进制代码，不同操作系统的</a:t>
            </a:r>
            <a:r>
              <a:rPr lang="en-US" altLang="zh-CN" dirty="0"/>
              <a:t>DLL</a:t>
            </a:r>
            <a:r>
              <a:rPr lang="zh-CN" altLang="en-US" dirty="0"/>
              <a:t>格式和扩展名也不同</a:t>
            </a:r>
            <a:r>
              <a:rPr lang="en-US" altLang="zh-CN" dirty="0"/>
              <a:t>(</a:t>
            </a:r>
            <a:r>
              <a:rPr lang="zh-CN" altLang="en-US" dirty="0"/>
              <a:t>比如</a:t>
            </a:r>
            <a:r>
              <a:rPr lang="en-US" altLang="zh-CN" dirty="0"/>
              <a:t>:windows</a:t>
            </a:r>
            <a:r>
              <a:rPr lang="zh-CN" altLang="en-US" dirty="0"/>
              <a:t>平台是</a:t>
            </a:r>
            <a:r>
              <a:rPr lang="en-US" altLang="zh-CN" dirty="0"/>
              <a:t>.</a:t>
            </a:r>
            <a:r>
              <a:rPr lang="en-US" altLang="zh-CN" dirty="0" err="1"/>
              <a:t>dll,android</a:t>
            </a:r>
            <a:r>
              <a:rPr lang="zh-CN" altLang="en-US" dirty="0"/>
              <a:t>是</a:t>
            </a:r>
            <a:r>
              <a:rPr lang="en-US" altLang="zh-CN" dirty="0"/>
              <a:t>.so</a:t>
            </a:r>
            <a:r>
              <a:rPr lang="zh-CN" altLang="en-US" dirty="0"/>
              <a:t>等</a:t>
            </a:r>
            <a:r>
              <a:rPr lang="en-US" altLang="zh-CN" dirty="0"/>
              <a:t>)</a:t>
            </a:r>
            <a:r>
              <a:rPr lang="zh-CN" altLang="en-US" dirty="0"/>
              <a:t>。那么，如果希望某个功能</a:t>
            </a:r>
            <a:r>
              <a:rPr lang="en-US" altLang="zh-CN" dirty="0"/>
              <a:t>,</a:t>
            </a:r>
            <a:r>
              <a:rPr lang="zh-CN" altLang="en-US" dirty="0"/>
              <a:t>比如嵌入</a:t>
            </a:r>
            <a:r>
              <a:rPr lang="en-US" altLang="zh-CN" dirty="0" err="1"/>
              <a:t>Lua</a:t>
            </a:r>
            <a:r>
              <a:rPr lang="zh-CN" altLang="en-US" dirty="0"/>
              <a:t>脚本</a:t>
            </a:r>
            <a:r>
              <a:rPr lang="en-US" altLang="zh-CN" dirty="0"/>
              <a:t>,</a:t>
            </a:r>
            <a:r>
              <a:rPr lang="zh-CN" altLang="en-US" dirty="0"/>
              <a:t>就必须为每个平台单独开发，然后编译成对应平台的</a:t>
            </a:r>
            <a:r>
              <a:rPr lang="en-US" altLang="zh-CN" dirty="0" err="1"/>
              <a:t>dll</a:t>
            </a:r>
            <a:r>
              <a:rPr lang="zh-CN" altLang="en-US" dirty="0"/>
              <a:t>交给</a:t>
            </a:r>
            <a:r>
              <a:rPr lang="en-US" altLang="zh-CN" dirty="0"/>
              <a:t>Unity</a:t>
            </a:r>
            <a:r>
              <a:rPr lang="zh-CN" altLang="en-US" dirty="0"/>
              <a:t>来使用。</a:t>
            </a:r>
            <a:r>
              <a:rPr lang="en-US" altLang="zh-CN" dirty="0"/>
              <a:t>Unity</a:t>
            </a:r>
            <a:r>
              <a:rPr lang="zh-CN" altLang="en-US" dirty="0"/>
              <a:t>会根据平台来选择使用哪个</a:t>
            </a:r>
            <a:r>
              <a:rPr lang="en-US" altLang="zh-CN" dirty="0" err="1" smtClean="0"/>
              <a:t>dll</a:t>
            </a:r>
            <a:r>
              <a:rPr lang="zh-CN" altLang="en-US" dirty="0"/>
              <a:t>。</a:t>
            </a:r>
          </a:p>
        </p:txBody>
      </p:sp>
    </p:spTree>
    <p:extLst>
      <p:ext uri="{BB962C8B-B14F-4D97-AF65-F5344CB8AC3E}">
        <p14:creationId xmlns:p14="http://schemas.microsoft.com/office/powerpoint/2010/main" val="9925645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490" y="1424550"/>
            <a:ext cx="3390899" cy="2468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6735" y="4077072"/>
            <a:ext cx="3095625"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6"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4754" y="1445543"/>
            <a:ext cx="315277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内容占位符 2"/>
          <p:cNvSpPr>
            <a:spLocks noGrp="1"/>
          </p:cNvSpPr>
          <p:nvPr>
            <p:ph idx="1"/>
          </p:nvPr>
        </p:nvSpPr>
        <p:spPr>
          <a:xfrm>
            <a:off x="683568" y="692696"/>
            <a:ext cx="8184522" cy="504056"/>
          </a:xfrm>
        </p:spPr>
        <p:txBody>
          <a:bodyPr>
            <a:normAutofit fontScale="92500" lnSpcReduction="10000"/>
          </a:bodyPr>
          <a:lstStyle/>
          <a:p>
            <a:r>
              <a:rPr lang="zh-CN" altLang="en-US" dirty="0"/>
              <a:t>不同平台的</a:t>
            </a:r>
            <a:r>
              <a:rPr lang="en-US" altLang="zh-CN" dirty="0"/>
              <a:t>Native DLL</a:t>
            </a:r>
          </a:p>
        </p:txBody>
      </p:sp>
      <p:pic>
        <p:nvPicPr>
          <p:cNvPr id="9227"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614" y="4103737"/>
            <a:ext cx="3533775"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82142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6051" y="1277144"/>
            <a:ext cx="6692253" cy="3683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内容占位符 2"/>
          <p:cNvSpPr>
            <a:spLocks noGrp="1"/>
          </p:cNvSpPr>
          <p:nvPr>
            <p:ph idx="1"/>
          </p:nvPr>
        </p:nvSpPr>
        <p:spPr>
          <a:xfrm>
            <a:off x="616051" y="5085184"/>
            <a:ext cx="8229600" cy="1440160"/>
          </a:xfrm>
        </p:spPr>
        <p:txBody>
          <a:bodyPr>
            <a:normAutofit/>
          </a:bodyPr>
          <a:lstStyle/>
          <a:p>
            <a:pPr marL="0" indent="0">
              <a:buNone/>
            </a:pPr>
            <a:r>
              <a:rPr lang="zh-CN" altLang="en-US" sz="2000" dirty="0"/>
              <a:t>在</a:t>
            </a:r>
            <a:r>
              <a:rPr lang="en-US" altLang="zh-CN" sz="2000" dirty="0"/>
              <a:t>C#</a:t>
            </a:r>
            <a:r>
              <a:rPr lang="zh-CN" altLang="en-US" sz="2000" dirty="0"/>
              <a:t>中</a:t>
            </a:r>
            <a:r>
              <a:rPr lang="en-US" altLang="zh-CN" sz="2000" dirty="0"/>
              <a:t>,</a:t>
            </a:r>
            <a:r>
              <a:rPr lang="zh-CN" altLang="en-US" sz="2000" dirty="0"/>
              <a:t>可以在某个类中使用</a:t>
            </a:r>
            <a:r>
              <a:rPr lang="en-US" altLang="zh-CN" sz="2000" dirty="0"/>
              <a:t>extern</a:t>
            </a:r>
            <a:r>
              <a:rPr lang="zh-CN" altLang="en-US" sz="2000" dirty="0"/>
              <a:t>声明一个函数</a:t>
            </a:r>
            <a:r>
              <a:rPr lang="en-US" altLang="zh-CN" sz="2000" dirty="0"/>
              <a:t>,</a:t>
            </a:r>
            <a:r>
              <a:rPr lang="zh-CN" altLang="en-US" sz="2000" dirty="0"/>
              <a:t>不实现该函数，而是为该函数添加一个</a:t>
            </a:r>
            <a:r>
              <a:rPr lang="en-US" altLang="zh-CN" sz="2000" dirty="0" err="1"/>
              <a:t>DllImport</a:t>
            </a:r>
            <a:r>
              <a:rPr lang="zh-CN" altLang="en-US" sz="2000" dirty="0"/>
              <a:t>特征，将</a:t>
            </a:r>
            <a:r>
              <a:rPr lang="en-US" altLang="zh-CN" sz="2000" dirty="0"/>
              <a:t>Native DLL</a:t>
            </a:r>
            <a:r>
              <a:rPr lang="zh-CN" altLang="en-US" sz="2000" dirty="0"/>
              <a:t>中的导出函数与该</a:t>
            </a:r>
            <a:r>
              <a:rPr lang="en-US" altLang="zh-CN" sz="2000" dirty="0"/>
              <a:t>C#</a:t>
            </a:r>
            <a:r>
              <a:rPr lang="zh-CN" altLang="en-US" sz="2000" dirty="0"/>
              <a:t>函数关联起来即可，当你调用这个</a:t>
            </a:r>
            <a:r>
              <a:rPr lang="en-US" altLang="zh-CN" sz="2000" dirty="0"/>
              <a:t>C#</a:t>
            </a:r>
            <a:r>
              <a:rPr lang="zh-CN" altLang="en-US" sz="2000" dirty="0"/>
              <a:t>函数时，</a:t>
            </a:r>
            <a:r>
              <a:rPr lang="en-US" altLang="zh-CN" sz="2000" dirty="0"/>
              <a:t>Mono</a:t>
            </a:r>
            <a:r>
              <a:rPr lang="zh-CN" altLang="en-US" sz="2000" dirty="0"/>
              <a:t>会找到该函数对应的</a:t>
            </a:r>
            <a:r>
              <a:rPr lang="en-US" altLang="zh-CN" sz="2000" dirty="0"/>
              <a:t>Native </a:t>
            </a:r>
            <a:r>
              <a:rPr lang="zh-CN" altLang="en-US" sz="2000" dirty="0"/>
              <a:t>函数入口，并调用它</a:t>
            </a:r>
            <a:r>
              <a:rPr lang="zh-CN" altLang="en-US" sz="2000" dirty="0" smtClean="0"/>
              <a:t>。</a:t>
            </a:r>
            <a:r>
              <a:rPr lang="zh-CN" altLang="en-US" sz="2000" b="1" dirty="0" smtClean="0"/>
              <a:t>以上就是</a:t>
            </a:r>
            <a:r>
              <a:rPr lang="en-US" altLang="zh-CN" sz="2000" b="1" dirty="0" smtClean="0"/>
              <a:t>Unity</a:t>
            </a:r>
            <a:r>
              <a:rPr lang="zh-CN" altLang="en-US" sz="2000" b="1" dirty="0" smtClean="0"/>
              <a:t>的易扩展性</a:t>
            </a:r>
            <a:r>
              <a:rPr lang="en-US" altLang="zh-CN" sz="2000" b="1" dirty="0" smtClean="0"/>
              <a:t>!</a:t>
            </a:r>
            <a:endParaRPr lang="en-US" altLang="zh-CN" sz="2000" b="1" dirty="0"/>
          </a:p>
        </p:txBody>
      </p:sp>
      <p:sp>
        <p:nvSpPr>
          <p:cNvPr id="7" name="内容占位符 2"/>
          <p:cNvSpPr txBox="1">
            <a:spLocks/>
          </p:cNvSpPr>
          <p:nvPr/>
        </p:nvSpPr>
        <p:spPr>
          <a:xfrm>
            <a:off x="619944" y="701080"/>
            <a:ext cx="8229600" cy="57606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smtClean="0"/>
              <a:t>C#</a:t>
            </a:r>
            <a:r>
              <a:rPr lang="zh-CN" altLang="en-US" dirty="0" smtClean="0"/>
              <a:t>怎么</a:t>
            </a:r>
            <a:r>
              <a:rPr lang="zh-CN" altLang="en-US" dirty="0"/>
              <a:t>调用</a:t>
            </a:r>
            <a:r>
              <a:rPr lang="en-US" altLang="zh-CN" dirty="0"/>
              <a:t>Native </a:t>
            </a:r>
            <a:r>
              <a:rPr lang="en-US" altLang="zh-CN" dirty="0" err="1" smtClean="0"/>
              <a:t>dll</a:t>
            </a:r>
            <a:r>
              <a:rPr lang="en-US" altLang="zh-CN" dirty="0" smtClean="0"/>
              <a:t>?</a:t>
            </a:r>
            <a:endParaRPr lang="en-US" altLang="zh-CN" dirty="0"/>
          </a:p>
        </p:txBody>
      </p:sp>
    </p:spTree>
    <p:extLst>
      <p:ext uri="{BB962C8B-B14F-4D97-AF65-F5344CB8AC3E}">
        <p14:creationId xmlns:p14="http://schemas.microsoft.com/office/powerpoint/2010/main" val="3588994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Unity</a:t>
            </a:r>
            <a:r>
              <a:rPr lang="zh-CN" altLang="en-US" dirty="0"/>
              <a:t>游戏引擎</a:t>
            </a:r>
          </a:p>
        </p:txBody>
      </p:sp>
      <p:sp>
        <p:nvSpPr>
          <p:cNvPr id="3" name="内容占位符 2"/>
          <p:cNvSpPr>
            <a:spLocks noGrp="1"/>
          </p:cNvSpPr>
          <p:nvPr>
            <p:ph idx="1"/>
          </p:nvPr>
        </p:nvSpPr>
        <p:spPr>
          <a:xfrm>
            <a:off x="457200" y="908720"/>
            <a:ext cx="8229600" cy="5616624"/>
          </a:xfrm>
        </p:spPr>
        <p:txBody>
          <a:bodyPr>
            <a:normAutofit fontScale="92500" lnSpcReduction="10000"/>
          </a:bodyPr>
          <a:lstStyle/>
          <a:p>
            <a:pPr marL="0" indent="0">
              <a:buNone/>
            </a:pPr>
            <a:r>
              <a:rPr lang="zh-CN" altLang="en-US" dirty="0"/>
              <a:t>为了让</a:t>
            </a:r>
            <a:r>
              <a:rPr lang="zh-CN" altLang="en-US" dirty="0" smtClean="0"/>
              <a:t>大家知</a:t>
            </a:r>
            <a:r>
              <a:rPr lang="zh-CN" altLang="en-US" dirty="0"/>
              <a:t>其然且</a:t>
            </a:r>
            <a:r>
              <a:rPr lang="zh-CN" altLang="en-US" dirty="0" smtClean="0"/>
              <a:t>知其所以然，我</a:t>
            </a:r>
            <a:r>
              <a:rPr lang="zh-CN" altLang="en-US" dirty="0"/>
              <a:t>打算从一些更基础的理论部分</a:t>
            </a:r>
            <a:r>
              <a:rPr lang="zh-CN" altLang="en-US" dirty="0" smtClean="0"/>
              <a:t>开始讲起</a:t>
            </a:r>
            <a:r>
              <a:rPr lang="en-US" altLang="zh-CN" dirty="0" smtClean="0"/>
              <a:t>,</a:t>
            </a:r>
            <a:r>
              <a:rPr lang="zh-CN" altLang="en-US" dirty="0" smtClean="0"/>
              <a:t>后面的内容将更偏重于</a:t>
            </a:r>
            <a:r>
              <a:rPr lang="en-US" altLang="zh-CN" dirty="0" smtClean="0"/>
              <a:t>”</a:t>
            </a:r>
            <a:r>
              <a:rPr lang="zh-CN" altLang="en-US" dirty="0" smtClean="0"/>
              <a:t>为什么</a:t>
            </a:r>
            <a:r>
              <a:rPr lang="en-US" altLang="zh-CN" dirty="0" smtClean="0"/>
              <a:t>?”</a:t>
            </a:r>
            <a:r>
              <a:rPr lang="zh-CN" altLang="en-US" dirty="0" smtClean="0"/>
              <a:t>，而不是</a:t>
            </a:r>
            <a:r>
              <a:rPr lang="en-US" altLang="zh-CN" dirty="0" smtClean="0"/>
              <a:t>”</a:t>
            </a:r>
            <a:r>
              <a:rPr lang="zh-CN" altLang="en-US" dirty="0" smtClean="0"/>
              <a:t>怎么做</a:t>
            </a:r>
            <a:r>
              <a:rPr lang="en-US" altLang="zh-CN" dirty="0" smtClean="0"/>
              <a:t>?”</a:t>
            </a:r>
            <a:r>
              <a:rPr lang="zh-CN" altLang="en-US" dirty="0" smtClean="0"/>
              <a:t> 。</a:t>
            </a:r>
            <a:endParaRPr lang="en-US" altLang="zh-CN" dirty="0" smtClean="0"/>
          </a:p>
          <a:p>
            <a:pPr marL="0" indent="0">
              <a:buNone/>
            </a:pPr>
            <a:r>
              <a:rPr lang="zh-CN" altLang="en-US" dirty="0" smtClean="0"/>
              <a:t>主要</a:t>
            </a:r>
            <a:r>
              <a:rPr lang="zh-CN" altLang="en-US" dirty="0"/>
              <a:t>分成三个部分</a:t>
            </a:r>
            <a:r>
              <a:rPr lang="en-US" altLang="zh-CN" dirty="0"/>
              <a:t>:</a:t>
            </a:r>
          </a:p>
          <a:p>
            <a:pPr marL="0" indent="0">
              <a:buNone/>
            </a:pPr>
            <a:r>
              <a:rPr lang="zh-CN" altLang="en-US" dirty="0"/>
              <a:t>一、渲染</a:t>
            </a:r>
            <a:r>
              <a:rPr lang="zh-CN" altLang="en-US" dirty="0" smtClean="0"/>
              <a:t>流水线</a:t>
            </a:r>
            <a:endParaRPr lang="en-US" altLang="zh-CN" dirty="0" smtClean="0"/>
          </a:p>
          <a:p>
            <a:pPr marL="0" indent="0">
              <a:buNone/>
            </a:pPr>
            <a:r>
              <a:rPr lang="zh-CN" altLang="en-US" dirty="0" smtClean="0"/>
              <a:t>        游戏画面是怎么加工出来的</a:t>
            </a:r>
            <a:r>
              <a:rPr lang="en-US" altLang="zh-CN" dirty="0" smtClean="0"/>
              <a:t>?</a:t>
            </a:r>
            <a:endParaRPr lang="en-US" altLang="zh-CN" dirty="0"/>
          </a:p>
          <a:p>
            <a:pPr marL="0" indent="0">
              <a:buNone/>
            </a:pPr>
            <a:r>
              <a:rPr lang="zh-CN" altLang="en-US" dirty="0"/>
              <a:t>二、</a:t>
            </a:r>
            <a:r>
              <a:rPr lang="en-US" altLang="zh-CN" dirty="0"/>
              <a:t>3D</a:t>
            </a:r>
            <a:r>
              <a:rPr lang="zh-CN" altLang="en-US" dirty="0" smtClean="0"/>
              <a:t>数学基础</a:t>
            </a:r>
            <a:endParaRPr lang="en-US" altLang="zh-CN" dirty="0" smtClean="0"/>
          </a:p>
          <a:p>
            <a:pPr marL="0" indent="0">
              <a:buNone/>
            </a:pPr>
            <a:r>
              <a:rPr lang="zh-CN" altLang="en-US" dirty="0" smtClean="0"/>
              <a:t>        怎么操控虚拟世界中的游戏对象</a:t>
            </a:r>
            <a:r>
              <a:rPr lang="en-US" altLang="zh-CN" dirty="0" smtClean="0"/>
              <a:t>?</a:t>
            </a:r>
            <a:endParaRPr lang="en-US" altLang="zh-CN" dirty="0"/>
          </a:p>
          <a:p>
            <a:pPr marL="0" indent="0">
              <a:buNone/>
            </a:pPr>
            <a:r>
              <a:rPr lang="zh-CN" altLang="en-US" dirty="0"/>
              <a:t>三、</a:t>
            </a:r>
            <a:r>
              <a:rPr lang="en-US" altLang="zh-CN" dirty="0" smtClean="0"/>
              <a:t>Unity</a:t>
            </a:r>
            <a:r>
              <a:rPr lang="zh-CN" altLang="en-US" dirty="0" smtClean="0"/>
              <a:t>基础详解</a:t>
            </a:r>
            <a:endParaRPr lang="en-US" altLang="zh-CN" dirty="0" smtClean="0"/>
          </a:p>
          <a:p>
            <a:pPr marL="0" indent="0">
              <a:buNone/>
            </a:pPr>
            <a:r>
              <a:rPr lang="en-US" altLang="zh-CN" dirty="0" smtClean="0"/>
              <a:t>         Unity</a:t>
            </a:r>
            <a:r>
              <a:rPr lang="zh-CN" altLang="en-US" dirty="0" smtClean="0"/>
              <a:t>是怎么基于上面的原理来实现的。它提供了哪些相关类</a:t>
            </a:r>
            <a:r>
              <a:rPr lang="en-US" altLang="zh-CN" dirty="0" smtClean="0"/>
              <a:t>?</a:t>
            </a:r>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40598457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什么是</a:t>
            </a:r>
            <a:r>
              <a:rPr lang="en-US" altLang="zh-CN" dirty="0"/>
              <a:t>Unity?</a:t>
            </a:r>
            <a:endParaRPr lang="zh-CN" altLang="en-US" dirty="0"/>
          </a:p>
        </p:txBody>
      </p:sp>
      <p:sp>
        <p:nvSpPr>
          <p:cNvPr id="3" name="内容占位符 2"/>
          <p:cNvSpPr>
            <a:spLocks noGrp="1"/>
          </p:cNvSpPr>
          <p:nvPr>
            <p:ph idx="1"/>
          </p:nvPr>
        </p:nvSpPr>
        <p:spPr/>
        <p:txBody>
          <a:bodyPr/>
          <a:lstStyle/>
          <a:p>
            <a:r>
              <a:rPr lang="en-US" altLang="zh-CN" dirty="0"/>
              <a:t>Unity</a:t>
            </a:r>
            <a:r>
              <a:rPr lang="zh-CN" altLang="en-US" dirty="0"/>
              <a:t>是一款目前主流的跨平台，易扩展游戏开发引擎。也是我们公司主要的开发工具。</a:t>
            </a:r>
            <a:endParaRPr lang="en-US" altLang="zh-CN" dirty="0"/>
          </a:p>
          <a:p>
            <a:r>
              <a:rPr lang="zh-CN" altLang="en-US" dirty="0"/>
              <a:t>这句话有三个要点</a:t>
            </a:r>
            <a:r>
              <a:rPr lang="en-US" altLang="zh-CN" dirty="0"/>
              <a:t>:</a:t>
            </a:r>
            <a:endParaRPr lang="zh-CN" altLang="en-US" dirty="0"/>
          </a:p>
          <a:p>
            <a:pPr marL="0" indent="0">
              <a:buNone/>
            </a:pPr>
            <a:r>
              <a:rPr lang="zh-CN" altLang="en-US" dirty="0"/>
              <a:t>一、跨平台</a:t>
            </a:r>
            <a:endParaRPr lang="en-US" altLang="zh-CN" dirty="0"/>
          </a:p>
          <a:p>
            <a:pPr marL="0" indent="0">
              <a:buNone/>
            </a:pPr>
            <a:r>
              <a:rPr lang="zh-CN" altLang="en-US" dirty="0"/>
              <a:t>二、易扩展</a:t>
            </a:r>
            <a:endParaRPr lang="en-US" altLang="zh-CN" dirty="0"/>
          </a:p>
          <a:p>
            <a:pPr marL="0" indent="0">
              <a:buNone/>
            </a:pPr>
            <a:r>
              <a:rPr lang="zh-CN" altLang="en-US" dirty="0"/>
              <a:t>三、游戏引擎</a:t>
            </a:r>
          </a:p>
        </p:txBody>
      </p:sp>
    </p:spTree>
    <p:extLst>
      <p:ext uri="{BB962C8B-B14F-4D97-AF65-F5344CB8AC3E}">
        <p14:creationId xmlns:p14="http://schemas.microsoft.com/office/powerpoint/2010/main" val="38407404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7664" y="332656"/>
            <a:ext cx="8229600" cy="504056"/>
          </a:xfrm>
        </p:spPr>
        <p:txBody>
          <a:bodyPr>
            <a:normAutofit fontScale="90000"/>
          </a:bodyPr>
          <a:lstStyle/>
          <a:p>
            <a:r>
              <a:rPr lang="zh-CN" altLang="en-US" dirty="0"/>
              <a:t>渲染流水线</a:t>
            </a:r>
            <a:r>
              <a:rPr lang="en-US" altLang="zh-CN" dirty="0"/>
              <a:t/>
            </a:r>
            <a:br>
              <a:rPr lang="en-US" altLang="zh-CN" dirty="0"/>
            </a:br>
            <a:endParaRPr lang="zh-CN" altLang="en-US" dirty="0"/>
          </a:p>
        </p:txBody>
      </p:sp>
      <p:sp>
        <p:nvSpPr>
          <p:cNvPr id="3" name="内容占位符 2"/>
          <p:cNvSpPr>
            <a:spLocks noGrp="1"/>
          </p:cNvSpPr>
          <p:nvPr>
            <p:ph idx="1"/>
          </p:nvPr>
        </p:nvSpPr>
        <p:spPr>
          <a:xfrm>
            <a:off x="457200" y="1052736"/>
            <a:ext cx="8229600" cy="5544616"/>
          </a:xfrm>
        </p:spPr>
        <p:txBody>
          <a:bodyPr>
            <a:normAutofit/>
          </a:bodyPr>
          <a:lstStyle/>
          <a:p>
            <a:r>
              <a:rPr lang="zh-CN" altLang="en-US" dirty="0"/>
              <a:t>什么是流水线</a:t>
            </a:r>
            <a:r>
              <a:rPr lang="en-US" altLang="zh-CN" dirty="0"/>
              <a:t>?</a:t>
            </a:r>
            <a:br>
              <a:rPr lang="en-US" altLang="zh-CN" dirty="0"/>
            </a:br>
            <a:r>
              <a:rPr lang="zh-CN" altLang="en-US" dirty="0"/>
              <a:t>举个栗子，饮料的生成可能有下面</a:t>
            </a:r>
            <a:r>
              <a:rPr lang="zh-CN" altLang="en-US" dirty="0" smtClean="0"/>
              <a:t>几道工序：</a:t>
            </a:r>
            <a:endParaRPr lang="en-US" altLang="zh-CN" dirty="0"/>
          </a:p>
          <a:p>
            <a:pPr marL="0" indent="0">
              <a:buNone/>
            </a:pPr>
            <a:r>
              <a:rPr lang="en-US" altLang="zh-CN" dirty="0"/>
              <a:t>    1.</a:t>
            </a:r>
            <a:r>
              <a:rPr lang="zh-CN" altLang="en-US" dirty="0"/>
              <a:t>准备原料</a:t>
            </a:r>
            <a:endParaRPr lang="en-US" altLang="zh-CN" dirty="0"/>
          </a:p>
          <a:p>
            <a:pPr marL="0" indent="0">
              <a:buNone/>
            </a:pPr>
            <a:r>
              <a:rPr lang="en-US" altLang="zh-CN" dirty="0"/>
              <a:t>    2.</a:t>
            </a:r>
            <a:r>
              <a:rPr lang="zh-CN" altLang="en-US" dirty="0"/>
              <a:t>按照配方加工成饮料</a:t>
            </a:r>
            <a:endParaRPr lang="en-US" altLang="zh-CN" dirty="0"/>
          </a:p>
          <a:p>
            <a:pPr marL="0" indent="0">
              <a:buNone/>
            </a:pPr>
            <a:r>
              <a:rPr lang="en-US" altLang="zh-CN" dirty="0"/>
              <a:t>    3.</a:t>
            </a:r>
            <a:r>
              <a:rPr lang="zh-CN" altLang="en-US" dirty="0"/>
              <a:t>添加防腐剂</a:t>
            </a:r>
            <a:endParaRPr lang="en-US" altLang="zh-CN" dirty="0"/>
          </a:p>
          <a:p>
            <a:pPr marL="0" indent="0">
              <a:buNone/>
            </a:pPr>
            <a:r>
              <a:rPr lang="en-US" altLang="zh-CN" dirty="0"/>
              <a:t>    4.</a:t>
            </a:r>
            <a:r>
              <a:rPr lang="zh-CN" altLang="en-US" dirty="0"/>
              <a:t>灌入瓶中封口</a:t>
            </a:r>
            <a:endParaRPr lang="en-US" altLang="zh-CN" dirty="0"/>
          </a:p>
          <a:p>
            <a:pPr marL="0" indent="0">
              <a:buNone/>
            </a:pPr>
            <a:r>
              <a:rPr lang="en-US" altLang="zh-CN" dirty="0"/>
              <a:t>    5.</a:t>
            </a:r>
            <a:r>
              <a:rPr lang="zh-CN" altLang="en-US" dirty="0" smtClean="0"/>
              <a:t>装箱运走</a:t>
            </a:r>
            <a:endParaRPr lang="en-US" altLang="zh-CN" dirty="0"/>
          </a:p>
        </p:txBody>
      </p:sp>
    </p:spTree>
    <p:extLst>
      <p:ext uri="{BB962C8B-B14F-4D97-AF65-F5344CB8AC3E}">
        <p14:creationId xmlns:p14="http://schemas.microsoft.com/office/powerpoint/2010/main" val="9015567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mg.sg560.com/member_Data/img201109/74576/sy_20110913160042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836712"/>
            <a:ext cx="7128792" cy="5346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4462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g001.hc360.cn/m6/M04/24/8B/wKhQolWTSXiEZjRbAAAAAMbD_YI08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764704"/>
            <a:ext cx="7429500" cy="43434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83568" y="5301208"/>
            <a:ext cx="7632848" cy="1200329"/>
          </a:xfrm>
          <a:prstGeom prst="rect">
            <a:avLst/>
          </a:prstGeom>
        </p:spPr>
        <p:txBody>
          <a:bodyPr wrap="square">
            <a:spAutoFit/>
          </a:bodyPr>
          <a:lstStyle/>
          <a:p>
            <a:r>
              <a:rPr lang="zh-CN" altLang="en-US" sz="2400" dirty="0"/>
              <a:t>为了解决</a:t>
            </a:r>
            <a:r>
              <a:rPr lang="en-US" altLang="zh-CN" sz="2400" dirty="0"/>
              <a:t>”</a:t>
            </a:r>
            <a:r>
              <a:rPr lang="zh-CN" altLang="en-US" sz="2400" dirty="0"/>
              <a:t>将原料变成最后的一箱箱饮料</a:t>
            </a:r>
            <a:r>
              <a:rPr lang="en-US" altLang="zh-CN" sz="2400" dirty="0"/>
              <a:t>”</a:t>
            </a:r>
            <a:r>
              <a:rPr lang="zh-CN" altLang="en-US" sz="2400" dirty="0"/>
              <a:t>这个问题</a:t>
            </a:r>
            <a:r>
              <a:rPr lang="en-US" altLang="zh-CN" sz="2400" dirty="0"/>
              <a:t>,</a:t>
            </a:r>
            <a:r>
              <a:rPr lang="zh-CN" altLang="en-US" sz="2400" dirty="0"/>
              <a:t>我们分成了几个阶段来处理，将这几个阶段串联起来就叫做</a:t>
            </a:r>
            <a:r>
              <a:rPr lang="en-US" altLang="zh-CN" sz="2400" dirty="0"/>
              <a:t>”</a:t>
            </a:r>
            <a:r>
              <a:rPr lang="zh-CN" altLang="en-US" sz="2400" dirty="0"/>
              <a:t>饮料生成流水线</a:t>
            </a:r>
            <a:r>
              <a:rPr lang="en-US" altLang="zh-CN" sz="2400" dirty="0"/>
              <a:t>”</a:t>
            </a:r>
            <a:endParaRPr lang="zh-CN" altLang="en-US" sz="2400" dirty="0"/>
          </a:p>
        </p:txBody>
      </p:sp>
    </p:spTree>
    <p:extLst>
      <p:ext uri="{BB962C8B-B14F-4D97-AF65-F5344CB8AC3E}">
        <p14:creationId xmlns:p14="http://schemas.microsoft.com/office/powerpoint/2010/main" val="28237595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836712"/>
            <a:ext cx="8147248" cy="5760640"/>
          </a:xfrm>
        </p:spPr>
        <p:txBody>
          <a:bodyPr>
            <a:normAutofit/>
          </a:bodyPr>
          <a:lstStyle/>
          <a:p>
            <a:r>
              <a:rPr lang="zh-CN" altLang="en-US" dirty="0"/>
              <a:t>什么是渲染流水线</a:t>
            </a:r>
            <a:r>
              <a:rPr lang="en-US" altLang="zh-CN" dirty="0"/>
              <a:t>?</a:t>
            </a:r>
          </a:p>
          <a:p>
            <a:pPr marL="0" indent="0">
              <a:buNone/>
            </a:pPr>
            <a:r>
              <a:rPr lang="en-US" altLang="zh-CN" dirty="0"/>
              <a:t>   </a:t>
            </a:r>
            <a:r>
              <a:rPr lang="zh-CN" altLang="en-US" dirty="0"/>
              <a:t>为了解决</a:t>
            </a:r>
            <a:r>
              <a:rPr lang="en-US" altLang="zh-CN" dirty="0"/>
              <a:t>”</a:t>
            </a:r>
            <a:r>
              <a:rPr lang="zh-CN" altLang="en-US" dirty="0"/>
              <a:t>将模型以及材质等数据</a:t>
            </a:r>
            <a:r>
              <a:rPr lang="en-US" altLang="zh-CN" dirty="0"/>
              <a:t>(</a:t>
            </a:r>
            <a:r>
              <a:rPr lang="zh-CN" altLang="en-US" dirty="0"/>
              <a:t>原料</a:t>
            </a:r>
            <a:r>
              <a:rPr lang="en-US" altLang="zh-CN" dirty="0"/>
              <a:t>)</a:t>
            </a:r>
            <a:r>
              <a:rPr lang="zh-CN" altLang="en-US" dirty="0"/>
              <a:t>变成在屏幕上显示的一幅幅画面</a:t>
            </a:r>
            <a:r>
              <a:rPr lang="en-US" altLang="zh-CN" dirty="0"/>
              <a:t>”</a:t>
            </a:r>
            <a:r>
              <a:rPr lang="zh-CN" altLang="en-US" dirty="0"/>
              <a:t>这个问题。我们也分成了几个阶段来进行，将这些工序串联起来就叫</a:t>
            </a:r>
            <a:r>
              <a:rPr lang="en-US" altLang="zh-CN" dirty="0"/>
              <a:t>”</a:t>
            </a:r>
            <a:r>
              <a:rPr lang="zh-CN" altLang="en-US" dirty="0"/>
              <a:t>渲染流水线</a:t>
            </a:r>
            <a:r>
              <a:rPr lang="en-US" altLang="zh-CN" dirty="0"/>
              <a:t>”.</a:t>
            </a:r>
            <a:r>
              <a:rPr lang="zh-CN" altLang="en-US" dirty="0"/>
              <a:t>一张简化的流水线图</a:t>
            </a:r>
            <a:r>
              <a:rPr lang="en-US" altLang="zh-CN" dirty="0"/>
              <a:t>:</a:t>
            </a:r>
          </a:p>
        </p:txBody>
      </p:sp>
      <p:pic>
        <p:nvPicPr>
          <p:cNvPr id="4098" name="Picture 2" descr="http://img.blog.csdn.net/20160705121519193?watermark/2/text/aHR0cDovL2Jsb2cuY3Nkbi5uZXQv/font/5a6L5L2T/fontsize/400/fill/I0JBQkFCMA==/dissolve/70/gravity/Cent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3429000"/>
            <a:ext cx="7046858" cy="284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318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908720"/>
            <a:ext cx="8085584" cy="5472608"/>
          </a:xfrm>
        </p:spPr>
        <p:txBody>
          <a:bodyPr>
            <a:normAutofit fontScale="92500" lnSpcReduction="20000"/>
          </a:bodyPr>
          <a:lstStyle/>
          <a:p>
            <a:r>
              <a:rPr lang="en-US" altLang="zh-CN" dirty="0"/>
              <a:t>CPU,GPU,3DAPI(</a:t>
            </a:r>
            <a:r>
              <a:rPr lang="en-US" altLang="zh-CN" dirty="0" err="1"/>
              <a:t>DX,OpenGL</a:t>
            </a:r>
            <a:r>
              <a:rPr lang="zh-CN" altLang="en-US" dirty="0"/>
              <a:t>等</a:t>
            </a:r>
            <a:r>
              <a:rPr lang="en-US" altLang="zh-CN" dirty="0"/>
              <a:t>),</a:t>
            </a:r>
            <a:r>
              <a:rPr lang="zh-CN" altLang="en-US" dirty="0"/>
              <a:t>着色器之间的</a:t>
            </a:r>
            <a:r>
              <a:rPr lang="zh-CN" altLang="en-US" dirty="0" smtClean="0"/>
              <a:t>关系。</a:t>
            </a:r>
            <a:endParaRPr lang="en-US" altLang="zh-CN" dirty="0" smtClean="0"/>
          </a:p>
          <a:p>
            <a:pPr marL="0" indent="0">
              <a:buNone/>
            </a:pPr>
            <a:r>
              <a:rPr lang="zh-CN" altLang="en-US" dirty="0" smtClean="0"/>
              <a:t>   以</a:t>
            </a:r>
            <a:r>
              <a:rPr lang="zh-CN" altLang="en-US" dirty="0"/>
              <a:t>饮料</a:t>
            </a:r>
            <a:r>
              <a:rPr lang="zh-CN" altLang="en-US" dirty="0" smtClean="0"/>
              <a:t>经销商找</a:t>
            </a:r>
            <a:r>
              <a:rPr lang="zh-CN" altLang="en-US" dirty="0"/>
              <a:t>饮料生产</a:t>
            </a:r>
            <a:r>
              <a:rPr lang="zh-CN" altLang="en-US" dirty="0" smtClean="0"/>
              <a:t>厂生成饮料这件事为  </a:t>
            </a:r>
            <a:endParaRPr lang="en-US" altLang="zh-CN" dirty="0" smtClean="0"/>
          </a:p>
          <a:p>
            <a:pPr marL="0" indent="0">
              <a:buNone/>
            </a:pPr>
            <a:r>
              <a:rPr lang="en-US" altLang="zh-CN" dirty="0"/>
              <a:t> </a:t>
            </a:r>
            <a:r>
              <a:rPr lang="en-US" altLang="zh-CN" dirty="0" smtClean="0"/>
              <a:t> </a:t>
            </a:r>
            <a:r>
              <a:rPr lang="zh-CN" altLang="en-US" dirty="0" smtClean="0"/>
              <a:t>例。</a:t>
            </a:r>
            <a:endParaRPr lang="en-US" altLang="zh-CN" dirty="0"/>
          </a:p>
          <a:p>
            <a:pPr marL="0" indent="0">
              <a:buNone/>
            </a:pPr>
            <a:r>
              <a:rPr lang="en-US" altLang="zh-CN" dirty="0" smtClean="0"/>
              <a:t>CPU</a:t>
            </a:r>
            <a:r>
              <a:rPr lang="zh-CN" altLang="en-US" dirty="0"/>
              <a:t>就是经销商</a:t>
            </a:r>
            <a:r>
              <a:rPr lang="en-US" altLang="zh-CN" dirty="0"/>
              <a:t>(</a:t>
            </a:r>
            <a:r>
              <a:rPr lang="zh-CN" altLang="en-US" dirty="0"/>
              <a:t>需求方</a:t>
            </a:r>
            <a:r>
              <a:rPr lang="en-US" altLang="zh-CN" dirty="0"/>
              <a:t>)</a:t>
            </a:r>
            <a:r>
              <a:rPr lang="zh-CN" altLang="en-US" dirty="0"/>
              <a:t>，它需求生产一张图像</a:t>
            </a:r>
            <a:r>
              <a:rPr lang="en-US" altLang="zh-CN" dirty="0"/>
              <a:t>,</a:t>
            </a:r>
            <a:r>
              <a:rPr lang="zh-CN" altLang="en-US" dirty="0"/>
              <a:t>它通过</a:t>
            </a:r>
            <a:r>
              <a:rPr lang="en-US" altLang="zh-CN" dirty="0"/>
              <a:t>3DAPI(</a:t>
            </a:r>
            <a:r>
              <a:rPr lang="en-US" altLang="zh-CN" dirty="0" err="1"/>
              <a:t>Dx</a:t>
            </a:r>
            <a:r>
              <a:rPr lang="zh-CN" altLang="en-US" dirty="0"/>
              <a:t>或</a:t>
            </a:r>
            <a:r>
              <a:rPr lang="en-US" altLang="zh-CN" dirty="0"/>
              <a:t>OpenGL)</a:t>
            </a:r>
            <a:r>
              <a:rPr lang="zh-CN" altLang="en-US" dirty="0"/>
              <a:t>将一些生产所需要的原料</a:t>
            </a:r>
            <a:r>
              <a:rPr lang="zh-CN" altLang="en-US" dirty="0" smtClean="0"/>
              <a:t>交给生产</a:t>
            </a:r>
            <a:r>
              <a:rPr lang="zh-CN" altLang="en-US" dirty="0"/>
              <a:t>厂</a:t>
            </a:r>
            <a:r>
              <a:rPr lang="en-US" altLang="zh-CN" dirty="0"/>
              <a:t>(GPU)</a:t>
            </a:r>
            <a:r>
              <a:rPr lang="zh-CN" altLang="en-US" dirty="0"/>
              <a:t>，经过渲染流水线加工处理，得到一张图象并放在指定区域显示</a:t>
            </a:r>
            <a:r>
              <a:rPr lang="zh-CN" altLang="en-US" dirty="0" smtClean="0"/>
              <a:t>。</a:t>
            </a:r>
            <a:endParaRPr lang="en-US" altLang="zh-CN" dirty="0" smtClean="0"/>
          </a:p>
          <a:p>
            <a:pPr marL="0" indent="0">
              <a:buNone/>
            </a:pPr>
            <a:endParaRPr lang="en-US" altLang="zh-CN" dirty="0"/>
          </a:p>
          <a:p>
            <a:pPr marL="0" indent="0">
              <a:buNone/>
            </a:pPr>
            <a:r>
              <a:rPr lang="zh-CN" altLang="en-US" dirty="0"/>
              <a:t>如果在整个加工过程中饮料经销商不能</a:t>
            </a:r>
            <a:r>
              <a:rPr lang="en-US" altLang="zh-CN" dirty="0"/>
              <a:t>”</a:t>
            </a:r>
            <a:r>
              <a:rPr lang="zh-CN" altLang="en-US" dirty="0"/>
              <a:t>指手画脚</a:t>
            </a:r>
            <a:r>
              <a:rPr lang="en-US" altLang="zh-CN" dirty="0" smtClean="0"/>
              <a:t>”</a:t>
            </a:r>
            <a:r>
              <a:rPr lang="zh-CN" altLang="en-US" dirty="0" smtClean="0"/>
              <a:t> 的</a:t>
            </a:r>
            <a:r>
              <a:rPr lang="zh-CN" altLang="en-US" dirty="0"/>
              <a:t>干预</a:t>
            </a:r>
            <a:r>
              <a:rPr lang="zh-CN" altLang="en-US" dirty="0" smtClean="0"/>
              <a:t>流水线的生产</a:t>
            </a:r>
            <a:r>
              <a:rPr lang="en-US" altLang="zh-CN" dirty="0" smtClean="0"/>
              <a:t>,</a:t>
            </a:r>
            <a:r>
              <a:rPr lang="zh-CN" altLang="en-US" dirty="0"/>
              <a:t>这样的流水线</a:t>
            </a:r>
            <a:r>
              <a:rPr lang="zh-CN" altLang="en-US" b="1" dirty="0"/>
              <a:t>叫做固定流水线</a:t>
            </a:r>
            <a:r>
              <a:rPr lang="zh-CN" altLang="en-US" dirty="0"/>
              <a:t>。</a:t>
            </a:r>
            <a:endParaRPr lang="en-US" altLang="zh-CN" dirty="0"/>
          </a:p>
          <a:p>
            <a:pPr marL="0" indent="0">
              <a:buNone/>
            </a:pPr>
            <a:r>
              <a:rPr lang="zh-CN" altLang="en-US" dirty="0"/>
              <a:t>对于渲染流水线</a:t>
            </a:r>
            <a:r>
              <a:rPr lang="en-US" altLang="zh-CN" dirty="0"/>
              <a:t>,</a:t>
            </a:r>
            <a:r>
              <a:rPr lang="zh-CN" altLang="en-US" dirty="0"/>
              <a:t>这叫做</a:t>
            </a:r>
            <a:r>
              <a:rPr lang="zh-CN" altLang="en-US" b="1" dirty="0"/>
              <a:t>固定管线</a:t>
            </a:r>
            <a:r>
              <a:rPr lang="zh-CN" altLang="en-US" dirty="0"/>
              <a:t>。</a:t>
            </a:r>
            <a:endParaRPr lang="en-US" altLang="zh-CN" dirty="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37530258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764704"/>
            <a:ext cx="8363272" cy="5688632"/>
          </a:xfrm>
        </p:spPr>
        <p:txBody>
          <a:bodyPr>
            <a:normAutofit fontScale="92500"/>
          </a:bodyPr>
          <a:lstStyle/>
          <a:p>
            <a:pPr marL="0" indent="0">
              <a:buNone/>
            </a:pPr>
            <a:r>
              <a:rPr lang="zh-CN" altLang="en-US" dirty="0"/>
              <a:t>这种单一包装，单一口感的饮料上市一段时间后，人们就产生了</a:t>
            </a:r>
            <a:r>
              <a:rPr lang="zh-CN" altLang="en-US" dirty="0" smtClean="0"/>
              <a:t>厌倦。</a:t>
            </a:r>
            <a:r>
              <a:rPr lang="zh-CN" altLang="en-US" dirty="0"/>
              <a:t>于是，工厂领导决定对流水线进行优化</a:t>
            </a:r>
            <a:r>
              <a:rPr lang="zh-CN" altLang="en-US" dirty="0" smtClean="0"/>
              <a:t>，现在可以支持客户</a:t>
            </a:r>
            <a:r>
              <a:rPr lang="en-US" altLang="zh-CN" dirty="0"/>
              <a:t>(</a:t>
            </a:r>
            <a:r>
              <a:rPr lang="zh-CN" altLang="en-US" dirty="0"/>
              <a:t>经销商</a:t>
            </a:r>
            <a:r>
              <a:rPr lang="en-US" altLang="zh-CN" dirty="0"/>
              <a:t>)</a:t>
            </a:r>
            <a:r>
              <a:rPr lang="zh-CN" altLang="en-US" dirty="0"/>
              <a:t>来提供饮料的配方和包装。</a:t>
            </a:r>
            <a:r>
              <a:rPr lang="zh-CN" altLang="en-US" dirty="0" smtClean="0"/>
              <a:t>这样一来</a:t>
            </a:r>
            <a:r>
              <a:rPr lang="en-US" altLang="zh-CN" dirty="0" smtClean="0"/>
              <a:t>,</a:t>
            </a:r>
            <a:r>
              <a:rPr lang="zh-CN" altLang="en-US" dirty="0"/>
              <a:t>它的</a:t>
            </a:r>
            <a:r>
              <a:rPr lang="zh-CN" altLang="en-US" dirty="0" smtClean="0"/>
              <a:t>产品就丰富多彩了</a:t>
            </a:r>
            <a:r>
              <a:rPr lang="en-US" altLang="zh-CN" dirty="0" smtClean="0"/>
              <a:t>!</a:t>
            </a:r>
            <a:endParaRPr lang="en-US" altLang="zh-CN" dirty="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r>
              <a:rPr lang="zh-CN" altLang="en-US" dirty="0"/>
              <a:t>在渲染流水线中</a:t>
            </a:r>
            <a:r>
              <a:rPr lang="en-US" altLang="zh-CN" dirty="0"/>
              <a:t>,</a:t>
            </a:r>
            <a:r>
              <a:rPr lang="zh-CN" altLang="en-US" dirty="0"/>
              <a:t>这种能够让程序员编程来</a:t>
            </a:r>
            <a:r>
              <a:rPr lang="zh-CN" altLang="en-US"/>
              <a:t>控制</a:t>
            </a:r>
            <a:r>
              <a:rPr lang="zh-CN" altLang="en-US" smtClean="0"/>
              <a:t>某些渲染</a:t>
            </a:r>
            <a:r>
              <a:rPr lang="zh-CN" altLang="en-US" dirty="0"/>
              <a:t>流水线阶段的渲染流水线叫作</a:t>
            </a:r>
            <a:r>
              <a:rPr lang="zh-CN" altLang="en-US" b="1" dirty="0"/>
              <a:t>可编程渲染</a:t>
            </a:r>
            <a:endParaRPr lang="en-US" altLang="zh-CN" b="1" dirty="0"/>
          </a:p>
          <a:p>
            <a:pPr marL="0" indent="0">
              <a:buNone/>
            </a:pPr>
            <a:r>
              <a:rPr lang="zh-CN" altLang="en-US" b="1" dirty="0"/>
              <a:t>管线</a:t>
            </a:r>
            <a:r>
              <a:rPr lang="zh-CN" altLang="en-US" dirty="0"/>
              <a:t>。</a:t>
            </a:r>
            <a:endParaRPr lang="en-US" altLang="zh-CN"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800" y="3140968"/>
            <a:ext cx="2664296" cy="1468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55031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836712"/>
            <a:ext cx="8147248" cy="5289451"/>
          </a:xfrm>
        </p:spPr>
        <p:txBody>
          <a:bodyPr>
            <a:normAutofit/>
          </a:bodyPr>
          <a:lstStyle/>
          <a:p>
            <a:r>
              <a:rPr lang="zh-CN" altLang="en-US" dirty="0"/>
              <a:t>怎么表示</a:t>
            </a:r>
            <a:r>
              <a:rPr lang="en-US" altLang="zh-CN" dirty="0"/>
              <a:t>3D</a:t>
            </a:r>
            <a:r>
              <a:rPr lang="zh-CN" altLang="en-US" dirty="0"/>
              <a:t>对象</a:t>
            </a:r>
            <a:r>
              <a:rPr lang="en-US" altLang="zh-CN" dirty="0"/>
              <a:t>(</a:t>
            </a:r>
            <a:r>
              <a:rPr lang="zh-CN" altLang="en-US" dirty="0"/>
              <a:t>主要原料</a:t>
            </a:r>
            <a:r>
              <a:rPr lang="en-US" altLang="zh-CN" dirty="0"/>
              <a:t>)?</a:t>
            </a:r>
          </a:p>
          <a:p>
            <a:pPr marL="0" indent="0">
              <a:buNone/>
            </a:pPr>
            <a:r>
              <a:rPr lang="en-US" altLang="zh-CN" dirty="0"/>
              <a:t>    </a:t>
            </a:r>
            <a:r>
              <a:rPr lang="zh-CN" altLang="en-US" dirty="0"/>
              <a:t>我们在高中数学中描述某个初等函数的图形</a:t>
            </a:r>
            <a:r>
              <a:rPr lang="en-US" altLang="zh-CN" dirty="0"/>
              <a:t>, </a:t>
            </a:r>
            <a:r>
              <a:rPr lang="zh-CN" altLang="en-US" dirty="0"/>
              <a:t>比如</a:t>
            </a:r>
            <a:r>
              <a:rPr lang="en-US" altLang="zh-CN" dirty="0"/>
              <a:t>:f(x)=x^2</a:t>
            </a:r>
            <a:r>
              <a:rPr lang="zh-CN" altLang="en-US" dirty="0"/>
              <a:t>，是用</a:t>
            </a:r>
            <a:r>
              <a:rPr lang="en-US" altLang="zh-CN" dirty="0"/>
              <a:t>”</a:t>
            </a:r>
            <a:r>
              <a:rPr lang="zh-CN" altLang="en-US" dirty="0"/>
              <a:t>描点法</a:t>
            </a:r>
            <a:r>
              <a:rPr lang="en-US" altLang="zh-CN" dirty="0"/>
              <a:t>”</a:t>
            </a:r>
            <a:r>
              <a:rPr lang="zh-CN" altLang="en-US" dirty="0"/>
              <a:t>，在二维坐标系中，描出关键点，然后将些点两两相连，形成一条曲线。当我们的线段越密集，这条曲线将越平滑。</a:t>
            </a:r>
            <a:endParaRPr lang="en-US" altLang="zh-CN" dirty="0"/>
          </a:p>
          <a:p>
            <a:pPr marL="0" indent="0">
              <a:buNone/>
            </a:pPr>
            <a:endParaRPr lang="en-US" altLang="zh-CN" dirty="0"/>
          </a:p>
          <a:p>
            <a:endParaRPr lang="zh-CN" alt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3573016"/>
            <a:ext cx="2592289" cy="2592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38188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a:spLocks noGrp="1"/>
          </p:cNvSpPr>
          <p:nvPr>
            <p:ph idx="1"/>
          </p:nvPr>
        </p:nvSpPr>
        <p:spPr>
          <a:xfrm>
            <a:off x="539552" y="980728"/>
            <a:ext cx="8013576" cy="5544616"/>
          </a:xfrm>
        </p:spPr>
        <p:txBody>
          <a:bodyPr>
            <a:normAutofit/>
          </a:bodyPr>
          <a:lstStyle/>
          <a:p>
            <a:r>
              <a:rPr lang="en-US" altLang="zh-CN" dirty="0"/>
              <a:t>“</a:t>
            </a:r>
            <a:r>
              <a:rPr lang="zh-CN" altLang="en-US" dirty="0"/>
              <a:t>描点法</a:t>
            </a:r>
            <a:r>
              <a:rPr lang="en-US" altLang="zh-CN" dirty="0" smtClean="0"/>
              <a:t>”</a:t>
            </a:r>
            <a:r>
              <a:rPr lang="zh-CN" altLang="en-US" dirty="0" smtClean="0"/>
              <a:t>同样适用于</a:t>
            </a:r>
            <a:r>
              <a:rPr lang="zh-CN" altLang="en-US" dirty="0"/>
              <a:t>三维图形。在三维坐标系中</a:t>
            </a:r>
            <a:r>
              <a:rPr lang="en-US" altLang="zh-CN" dirty="0"/>
              <a:t>,</a:t>
            </a:r>
            <a:r>
              <a:rPr lang="zh-CN" altLang="en-US" dirty="0"/>
              <a:t>将这些点</a:t>
            </a:r>
            <a:r>
              <a:rPr lang="en-US" altLang="zh-CN" dirty="0"/>
              <a:t>,</a:t>
            </a:r>
            <a:r>
              <a:rPr lang="zh-CN" altLang="en-US" dirty="0"/>
              <a:t>每三</a:t>
            </a:r>
            <a:r>
              <a:rPr lang="zh-CN" altLang="en-US" dirty="0" smtClean="0"/>
              <a:t>个相连</a:t>
            </a:r>
            <a:r>
              <a:rPr lang="zh-CN" altLang="en-US" dirty="0"/>
              <a:t>，构成一个</a:t>
            </a:r>
            <a:r>
              <a:rPr lang="zh-CN" altLang="en-US" dirty="0" smtClean="0"/>
              <a:t>三角形，</a:t>
            </a:r>
            <a:r>
              <a:rPr lang="zh-CN" altLang="en-US" dirty="0"/>
              <a:t>所有的面的集合</a:t>
            </a:r>
            <a:r>
              <a:rPr lang="zh-CN" altLang="en-US" dirty="0" smtClean="0"/>
              <a:t>就</a:t>
            </a:r>
            <a:r>
              <a:rPr lang="en-US" altLang="zh-CN" dirty="0" smtClean="0"/>
              <a:t>”</a:t>
            </a:r>
            <a:r>
              <a:rPr lang="zh-CN" altLang="en-US" dirty="0" smtClean="0"/>
              <a:t>勾勒</a:t>
            </a:r>
            <a:r>
              <a:rPr lang="en-US" altLang="zh-CN" dirty="0" smtClean="0"/>
              <a:t>”</a:t>
            </a:r>
            <a:r>
              <a:rPr lang="zh-CN" altLang="en-US" dirty="0" smtClean="0"/>
              <a:t>出了</a:t>
            </a:r>
            <a:r>
              <a:rPr lang="en-US" altLang="zh-CN" dirty="0" smtClean="0"/>
              <a:t>3D</a:t>
            </a:r>
            <a:r>
              <a:rPr lang="zh-CN" altLang="en-US" dirty="0"/>
              <a:t>对象的表面，我们称之为网格（</a:t>
            </a:r>
            <a:r>
              <a:rPr lang="en-US" altLang="zh-CN" dirty="0" smtClean="0"/>
              <a:t> Mesh</a:t>
            </a:r>
            <a:r>
              <a:rPr lang="zh-CN" altLang="en-US" dirty="0" smtClean="0"/>
              <a:t>）</a:t>
            </a:r>
            <a:r>
              <a:rPr lang="en-US" altLang="zh-CN" dirty="0"/>
              <a:t>,</a:t>
            </a:r>
            <a:r>
              <a:rPr lang="zh-CN" altLang="en-US" dirty="0"/>
              <a:t>一个</a:t>
            </a:r>
            <a:r>
              <a:rPr lang="en-US" altLang="zh-CN" dirty="0"/>
              <a:t>3D</a:t>
            </a:r>
            <a:r>
              <a:rPr lang="zh-CN" altLang="en-US" dirty="0"/>
              <a:t>模型可以由一个或多个</a:t>
            </a:r>
            <a:r>
              <a:rPr lang="en-US" altLang="zh-CN" dirty="0"/>
              <a:t>Mesh</a:t>
            </a:r>
            <a:r>
              <a:rPr lang="zh-CN" altLang="en-US" dirty="0"/>
              <a:t>构成。</a:t>
            </a:r>
            <a:r>
              <a:rPr lang="zh-CN" altLang="en-US" dirty="0" smtClean="0"/>
              <a:t>构成</a:t>
            </a:r>
            <a:r>
              <a:rPr lang="en-US" altLang="zh-CN" dirty="0"/>
              <a:t>Mesh</a:t>
            </a:r>
            <a:r>
              <a:rPr lang="zh-CN" altLang="en-US" dirty="0" smtClean="0"/>
              <a:t>的这些点</a:t>
            </a:r>
            <a:r>
              <a:rPr lang="zh-CN" altLang="en-US" dirty="0"/>
              <a:t>叫做</a:t>
            </a:r>
            <a:r>
              <a:rPr lang="zh-CN" altLang="en-US" b="1" dirty="0"/>
              <a:t>顶点</a:t>
            </a:r>
            <a:r>
              <a:rPr lang="zh-CN" altLang="en-US" dirty="0"/>
              <a:t>。同理，当三角形越密集</a:t>
            </a:r>
            <a:r>
              <a:rPr lang="en-US" altLang="zh-CN" dirty="0"/>
              <a:t>,</a:t>
            </a:r>
            <a:r>
              <a:rPr lang="zh-CN" altLang="en-US" dirty="0"/>
              <a:t>也就是面数越多</a:t>
            </a:r>
            <a:r>
              <a:rPr lang="en-US" altLang="zh-CN" dirty="0"/>
              <a:t>,</a:t>
            </a:r>
            <a:r>
              <a:rPr lang="zh-CN" altLang="en-US" dirty="0"/>
              <a:t>我们的模型就越精致。</a:t>
            </a:r>
            <a:endParaRPr lang="en-US" altLang="zh-CN" dirty="0">
              <a:solidFill>
                <a:srgbClr val="FF0000"/>
              </a:solidFill>
            </a:endParaRPr>
          </a:p>
        </p:txBody>
      </p:sp>
      <p:pic>
        <p:nvPicPr>
          <p:cNvPr id="103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4168" y="4601226"/>
            <a:ext cx="2232248" cy="1921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31855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我们常用</a:t>
            </a:r>
            <a:r>
              <a:rPr lang="en-US" altLang="zh-CN" dirty="0"/>
              <a:t>3DMax Maya</a:t>
            </a:r>
            <a:r>
              <a:rPr lang="zh-CN" altLang="en-US" dirty="0"/>
              <a:t>等建模工具来制作生成这些数据。存储这些数据的文件叫模型文件</a:t>
            </a:r>
            <a:r>
              <a:rPr lang="en-US" altLang="zh-CN" dirty="0"/>
              <a:t>,FBX</a:t>
            </a:r>
            <a:r>
              <a:rPr lang="zh-CN" altLang="en-US" dirty="0"/>
              <a:t>是最常用</a:t>
            </a:r>
            <a:r>
              <a:rPr lang="zh-CN" altLang="en-US" dirty="0" smtClean="0"/>
              <a:t>的模型文件</a:t>
            </a:r>
            <a:r>
              <a:rPr lang="zh-CN" altLang="en-US" dirty="0"/>
              <a:t>格式</a:t>
            </a:r>
            <a:r>
              <a:rPr lang="en-US" altLang="zh-CN" dirty="0" smtClean="0"/>
              <a:t>,</a:t>
            </a:r>
            <a:r>
              <a:rPr lang="zh-CN" altLang="en-US" dirty="0" smtClean="0"/>
              <a:t>但不单纯只存放网格数据</a:t>
            </a:r>
            <a:r>
              <a:rPr lang="en-US" altLang="zh-CN" dirty="0" smtClean="0"/>
              <a:t>,</a:t>
            </a:r>
            <a:r>
              <a:rPr lang="zh-CN" altLang="en-US" dirty="0" smtClean="0"/>
              <a:t>它还</a:t>
            </a:r>
            <a:r>
              <a:rPr lang="zh-CN" altLang="en-US" dirty="0"/>
              <a:t>可以包含动画等其他数据。</a:t>
            </a:r>
            <a:endParaRPr lang="en-US" altLang="zh-CN" dirty="0"/>
          </a:p>
          <a:p>
            <a:pPr marL="0" indent="0">
              <a:buNone/>
            </a:pPr>
            <a:endParaRPr lang="zh-CN" altLang="en-US" dirty="0"/>
          </a:p>
        </p:txBody>
      </p:sp>
    </p:spTree>
    <p:extLst>
      <p:ext uri="{BB962C8B-B14F-4D97-AF65-F5344CB8AC3E}">
        <p14:creationId xmlns:p14="http://schemas.microsoft.com/office/powerpoint/2010/main" val="36009933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980728"/>
            <a:ext cx="8147248" cy="5145435"/>
          </a:xfrm>
        </p:spPr>
        <p:txBody>
          <a:bodyPr>
            <a:normAutofit lnSpcReduction="10000"/>
          </a:bodyPr>
          <a:lstStyle/>
          <a:p>
            <a:r>
              <a:rPr lang="zh-CN" altLang="en-US" dirty="0"/>
              <a:t>一些其他的</a:t>
            </a:r>
            <a:r>
              <a:rPr lang="en-US" altLang="zh-CN" dirty="0"/>
              <a:t>”</a:t>
            </a:r>
            <a:r>
              <a:rPr lang="zh-CN" altLang="en-US" dirty="0"/>
              <a:t>原料</a:t>
            </a:r>
            <a:r>
              <a:rPr lang="en-US" altLang="zh-CN" dirty="0"/>
              <a:t>”:</a:t>
            </a:r>
            <a:r>
              <a:rPr lang="en-US" altLang="zh-CN" dirty="0" err="1"/>
              <a:t>Shader</a:t>
            </a:r>
            <a:r>
              <a:rPr lang="en-US" altLang="zh-CN" dirty="0"/>
              <a:t>, </a:t>
            </a:r>
            <a:r>
              <a:rPr lang="en-US" altLang="zh-CN" dirty="0" err="1" smtClean="0"/>
              <a:t>Texture,Material</a:t>
            </a:r>
            <a:endParaRPr lang="en-US" altLang="zh-CN" dirty="0" smtClean="0"/>
          </a:p>
          <a:p>
            <a:r>
              <a:rPr lang="en-US" altLang="zh-CN" dirty="0" err="1" smtClean="0"/>
              <a:t>Shader</a:t>
            </a:r>
            <a:r>
              <a:rPr lang="en-US" altLang="zh-CN" dirty="0" smtClean="0"/>
              <a:t>:</a:t>
            </a:r>
            <a:r>
              <a:rPr lang="zh-CN" altLang="en-US" dirty="0" smtClean="0"/>
              <a:t>用于控制渲染流水线中的某些阶段的代码。</a:t>
            </a:r>
            <a:endParaRPr lang="en-US" altLang="zh-CN" dirty="0" smtClean="0"/>
          </a:p>
          <a:p>
            <a:r>
              <a:rPr lang="en-US" altLang="zh-CN" dirty="0" smtClean="0"/>
              <a:t>Texture</a:t>
            </a:r>
            <a:r>
              <a:rPr lang="en-US" altLang="zh-CN" dirty="0"/>
              <a:t>:</a:t>
            </a:r>
            <a:r>
              <a:rPr lang="zh-CN" altLang="en-US" dirty="0"/>
              <a:t>用于存储片元的某些属性。不同的贴图类型</a:t>
            </a:r>
            <a:r>
              <a:rPr lang="en-US" altLang="zh-CN" dirty="0"/>
              <a:t>,</a:t>
            </a:r>
            <a:r>
              <a:rPr lang="zh-CN" altLang="en-US" dirty="0"/>
              <a:t>存储的属性不同。常见的贴图类型有</a:t>
            </a:r>
            <a:r>
              <a:rPr lang="en-US" altLang="zh-CN" dirty="0"/>
              <a:t>,</a:t>
            </a:r>
            <a:r>
              <a:rPr lang="zh-CN" altLang="en-US" dirty="0"/>
              <a:t>漫反射贴图</a:t>
            </a:r>
            <a:r>
              <a:rPr lang="en-US" altLang="zh-CN" dirty="0"/>
              <a:t>,</a:t>
            </a:r>
            <a:r>
              <a:rPr lang="zh-CN" altLang="en-US" dirty="0"/>
              <a:t>高光贴图</a:t>
            </a:r>
            <a:r>
              <a:rPr lang="en-US" altLang="zh-CN" dirty="0"/>
              <a:t>,</a:t>
            </a:r>
            <a:r>
              <a:rPr lang="zh-CN" altLang="en-US" dirty="0"/>
              <a:t>法线贴图</a:t>
            </a:r>
            <a:r>
              <a:rPr lang="en-US" altLang="zh-CN" dirty="0"/>
              <a:t>,</a:t>
            </a:r>
            <a:r>
              <a:rPr lang="zh-CN" altLang="en-US" dirty="0"/>
              <a:t>光照贴图等。</a:t>
            </a:r>
            <a:r>
              <a:rPr lang="zh-CN" altLang="en-US" b="1" dirty="0"/>
              <a:t>它可以存储任意数据而不仅仅是颜色</a:t>
            </a:r>
            <a:r>
              <a:rPr lang="zh-CN" altLang="en-US" dirty="0"/>
              <a:t>。在</a:t>
            </a:r>
            <a:r>
              <a:rPr lang="en-US" altLang="zh-CN" dirty="0"/>
              <a:t>Fragment </a:t>
            </a:r>
            <a:r>
              <a:rPr lang="en-US" altLang="zh-CN" dirty="0" err="1"/>
              <a:t>Shader</a:t>
            </a:r>
            <a:r>
              <a:rPr lang="zh-CN" altLang="en-US" dirty="0"/>
              <a:t>中可以通过</a:t>
            </a:r>
            <a:r>
              <a:rPr lang="en-US" altLang="zh-CN" dirty="0"/>
              <a:t>tex2D</a:t>
            </a:r>
            <a:r>
              <a:rPr lang="zh-CN" altLang="en-US" dirty="0"/>
              <a:t>或</a:t>
            </a:r>
            <a:r>
              <a:rPr lang="en-US" altLang="zh-CN" dirty="0"/>
              <a:t>tex3D</a:t>
            </a:r>
            <a:r>
              <a:rPr lang="zh-CN" altLang="en-US" dirty="0"/>
              <a:t>函数来对贴图进行采样，从而得到该片元的</a:t>
            </a:r>
            <a:r>
              <a:rPr lang="zh-CN" altLang="en-US" dirty="0" smtClean="0"/>
              <a:t>某种属性</a:t>
            </a:r>
            <a:r>
              <a:rPr lang="zh-CN" altLang="en-US" dirty="0"/>
              <a:t>值</a:t>
            </a:r>
            <a:r>
              <a:rPr lang="zh-CN" altLang="en-US" dirty="0" smtClean="0"/>
              <a:t>。</a:t>
            </a:r>
            <a:endParaRPr lang="en-US" altLang="zh-CN" dirty="0"/>
          </a:p>
          <a:p>
            <a:pPr marL="0" indent="0">
              <a:buNone/>
            </a:pPr>
            <a:endParaRPr lang="zh-CN" altLang="en-US" dirty="0"/>
          </a:p>
        </p:txBody>
      </p:sp>
    </p:spTree>
    <p:extLst>
      <p:ext uri="{BB962C8B-B14F-4D97-AF65-F5344CB8AC3E}">
        <p14:creationId xmlns:p14="http://schemas.microsoft.com/office/powerpoint/2010/main" val="33893887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Unity</a:t>
            </a:r>
            <a:r>
              <a:rPr lang="zh-CN" altLang="en-US" dirty="0"/>
              <a:t>是怎么实现跨平台的</a:t>
            </a:r>
            <a:r>
              <a:rPr lang="en-US" altLang="zh-CN" dirty="0"/>
              <a:t>?</a:t>
            </a:r>
            <a:endParaRPr lang="zh-CN" altLang="en-US" dirty="0"/>
          </a:p>
        </p:txBody>
      </p:sp>
      <p:sp>
        <p:nvSpPr>
          <p:cNvPr id="3" name="内容占位符 2"/>
          <p:cNvSpPr>
            <a:spLocks noGrp="1"/>
          </p:cNvSpPr>
          <p:nvPr>
            <p:ph idx="1"/>
          </p:nvPr>
        </p:nvSpPr>
        <p:spPr/>
        <p:txBody>
          <a:bodyPr>
            <a:normAutofit/>
          </a:bodyPr>
          <a:lstStyle/>
          <a:p>
            <a:r>
              <a:rPr lang="zh-CN" altLang="en-US" dirty="0"/>
              <a:t>市面上跨平台的产品很多。比如</a:t>
            </a:r>
            <a:r>
              <a:rPr lang="en-US" altLang="zh-CN" dirty="0"/>
              <a:t>: </a:t>
            </a:r>
            <a:r>
              <a:rPr lang="en-US" altLang="zh-CN" dirty="0" err="1"/>
              <a:t>qt,web,java,c</a:t>
            </a:r>
            <a:r>
              <a:rPr lang="en-US" altLang="zh-CN" dirty="0"/>
              <a:t>/</a:t>
            </a:r>
            <a:r>
              <a:rPr lang="en-US" altLang="zh-CN" dirty="0" err="1"/>
              <a:t>c++</a:t>
            </a:r>
            <a:r>
              <a:rPr lang="zh-CN" altLang="en-US" dirty="0"/>
              <a:t>等。</a:t>
            </a:r>
            <a:endParaRPr lang="en-US" altLang="zh-CN" dirty="0"/>
          </a:p>
          <a:p>
            <a:r>
              <a:rPr lang="zh-CN" altLang="en-US" dirty="0"/>
              <a:t>简单的说</a:t>
            </a:r>
            <a:r>
              <a:rPr lang="en-US" altLang="zh-CN" dirty="0"/>
              <a:t>,Unity</a:t>
            </a:r>
            <a:r>
              <a:rPr lang="zh-CN" altLang="en-US" dirty="0"/>
              <a:t>是基于</a:t>
            </a:r>
            <a:r>
              <a:rPr lang="en-US" altLang="zh-CN" dirty="0"/>
              <a:t>Mono</a:t>
            </a:r>
            <a:r>
              <a:rPr lang="zh-CN" altLang="en-US" dirty="0"/>
              <a:t>来实现跨平台的。一种类似于</a:t>
            </a:r>
            <a:r>
              <a:rPr lang="en-US" altLang="zh-CN" dirty="0"/>
              <a:t>Java</a:t>
            </a:r>
            <a:r>
              <a:rPr lang="zh-CN" altLang="en-US" dirty="0"/>
              <a:t>的跨平台技术。</a:t>
            </a:r>
            <a:endParaRPr lang="en-US" altLang="zh-CN" dirty="0"/>
          </a:p>
          <a:p>
            <a:r>
              <a:rPr lang="en-US" altLang="zh-CN" dirty="0"/>
              <a:t>Mono</a:t>
            </a:r>
            <a:r>
              <a:rPr lang="zh-CN" altLang="en-US" dirty="0"/>
              <a:t>：</a:t>
            </a:r>
            <a:r>
              <a:rPr lang="en-US" altLang="zh-CN" dirty="0" err="1"/>
              <a:t>.Net</a:t>
            </a:r>
            <a:r>
              <a:rPr lang="en-US" altLang="zh-CN" dirty="0"/>
              <a:t> </a:t>
            </a:r>
            <a:r>
              <a:rPr lang="zh-CN" altLang="en-US" dirty="0"/>
              <a:t>的跨平台版本。实现了</a:t>
            </a:r>
            <a:r>
              <a:rPr lang="en-US" altLang="zh-CN" dirty="0" err="1"/>
              <a:t>.Net</a:t>
            </a:r>
            <a:r>
              <a:rPr lang="zh-CN" altLang="en-US" dirty="0" smtClean="0"/>
              <a:t>的大部分</a:t>
            </a:r>
            <a:r>
              <a:rPr lang="zh-CN" altLang="en-US" dirty="0"/>
              <a:t>主要的功能</a:t>
            </a:r>
            <a:endParaRPr lang="en-US" altLang="zh-CN" dirty="0"/>
          </a:p>
          <a:p>
            <a:r>
              <a:rPr lang="en-US" altLang="zh-CN" dirty="0"/>
              <a:t>Unity</a:t>
            </a:r>
            <a:r>
              <a:rPr lang="zh-CN" altLang="en-US" dirty="0"/>
              <a:t>继承了</a:t>
            </a:r>
            <a:r>
              <a:rPr lang="en-US" altLang="zh-CN" dirty="0"/>
              <a:t>Mono</a:t>
            </a:r>
            <a:r>
              <a:rPr lang="zh-CN" altLang="en-US" dirty="0"/>
              <a:t>的全部优点</a:t>
            </a:r>
            <a:r>
              <a:rPr lang="en-US" altLang="zh-CN" dirty="0"/>
              <a:t>,</a:t>
            </a:r>
            <a:r>
              <a:rPr lang="zh-CN" altLang="en-US" dirty="0"/>
              <a:t>并扩展了</a:t>
            </a:r>
            <a:r>
              <a:rPr lang="en-US" altLang="zh-CN" dirty="0"/>
              <a:t>Mono</a:t>
            </a:r>
            <a:r>
              <a:rPr lang="zh-CN" altLang="en-US" dirty="0"/>
              <a:t>的功能</a:t>
            </a:r>
          </a:p>
        </p:txBody>
      </p:sp>
    </p:spTree>
    <p:extLst>
      <p:ext uri="{BB962C8B-B14F-4D97-AF65-F5344CB8AC3E}">
        <p14:creationId xmlns:p14="http://schemas.microsoft.com/office/powerpoint/2010/main" val="38010089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980728"/>
            <a:ext cx="8219256" cy="5145435"/>
          </a:xfrm>
        </p:spPr>
        <p:txBody>
          <a:bodyPr>
            <a:normAutofit fontScale="92500" lnSpcReduction="20000"/>
          </a:bodyPr>
          <a:lstStyle/>
          <a:p>
            <a:r>
              <a:rPr lang="en-US" altLang="zh-CN" dirty="0"/>
              <a:t>Material:</a:t>
            </a:r>
            <a:r>
              <a:rPr lang="zh-CN" altLang="en-US" dirty="0"/>
              <a:t>一个材质就是一个</a:t>
            </a:r>
            <a:r>
              <a:rPr lang="en-US" altLang="zh-CN" dirty="0" err="1"/>
              <a:t>Shader</a:t>
            </a:r>
            <a:r>
              <a:rPr lang="zh-CN" altLang="en-US" dirty="0"/>
              <a:t>和一些</a:t>
            </a:r>
            <a:r>
              <a:rPr lang="zh-CN" altLang="en-US" dirty="0" smtClean="0"/>
              <a:t>参数值的</a:t>
            </a:r>
            <a:r>
              <a:rPr lang="zh-CN" altLang="en-US" dirty="0"/>
              <a:t>集合。它和</a:t>
            </a:r>
            <a:r>
              <a:rPr lang="en-US" altLang="zh-CN" dirty="0" err="1"/>
              <a:t>Shader</a:t>
            </a:r>
            <a:r>
              <a:rPr lang="zh-CN" altLang="en-US" dirty="0"/>
              <a:t>的关系就好比我们面向对象编程中的类和实例的关系。</a:t>
            </a:r>
            <a:r>
              <a:rPr lang="en-US" altLang="zh-CN" dirty="0" err="1"/>
              <a:t>Shader</a:t>
            </a:r>
            <a:r>
              <a:rPr lang="zh-CN" altLang="en-US" dirty="0"/>
              <a:t>就是这个类，而材质</a:t>
            </a:r>
            <a:r>
              <a:rPr lang="zh-CN" altLang="en-US" dirty="0" smtClean="0"/>
              <a:t>就是类的实例</a:t>
            </a:r>
            <a:r>
              <a:rPr lang="zh-CN" altLang="en-US" dirty="0"/>
              <a:t>。一个</a:t>
            </a:r>
            <a:r>
              <a:rPr lang="en-US" altLang="zh-CN" dirty="0" err="1"/>
              <a:t>Shader</a:t>
            </a:r>
            <a:r>
              <a:rPr lang="zh-CN" altLang="en-US" dirty="0"/>
              <a:t>通过不同的参数设置可以创造出不同</a:t>
            </a:r>
            <a:r>
              <a:rPr lang="zh-CN" altLang="en-US" dirty="0" smtClean="0"/>
              <a:t>的</a:t>
            </a:r>
            <a:r>
              <a:rPr lang="en-US" altLang="zh-CN" dirty="0"/>
              <a:t>Material </a:t>
            </a:r>
            <a:r>
              <a:rPr lang="zh-CN" altLang="en-US" dirty="0" smtClean="0"/>
              <a:t>。</a:t>
            </a:r>
            <a:endParaRPr lang="en-US" altLang="zh-CN" dirty="0" smtClean="0"/>
          </a:p>
          <a:p>
            <a:endParaRPr lang="en-US" altLang="zh-CN" dirty="0" smtClean="0"/>
          </a:p>
          <a:p>
            <a:r>
              <a:rPr lang="zh-CN" altLang="en-US" dirty="0"/>
              <a:t>在渲染流水线中</a:t>
            </a:r>
            <a:r>
              <a:rPr lang="en-US" altLang="zh-CN" dirty="0"/>
              <a:t>,</a:t>
            </a:r>
            <a:r>
              <a:rPr lang="zh-CN" altLang="en-US" dirty="0"/>
              <a:t>某些阶段虽然是不可编程的，但是往往是可配置的，就是说它提供了一些有限的选项，供程序员来选择。比如</a:t>
            </a:r>
            <a:r>
              <a:rPr lang="en-US" altLang="zh-CN" dirty="0"/>
              <a:t>:</a:t>
            </a:r>
            <a:r>
              <a:rPr lang="zh-CN" altLang="en-US" dirty="0"/>
              <a:t>消隐方式 </a:t>
            </a:r>
            <a:r>
              <a:rPr lang="en-US" altLang="zh-CN" dirty="0"/>
              <a:t>(</a:t>
            </a:r>
            <a:r>
              <a:rPr lang="zh-CN" altLang="en-US" dirty="0"/>
              <a:t>背面</a:t>
            </a:r>
            <a:r>
              <a:rPr lang="en-US" altLang="zh-CN" dirty="0"/>
              <a:t>,</a:t>
            </a:r>
            <a:r>
              <a:rPr lang="zh-CN" altLang="en-US" dirty="0"/>
              <a:t>正面</a:t>
            </a:r>
            <a:r>
              <a:rPr lang="en-US" altLang="zh-CN" dirty="0"/>
              <a:t>,</a:t>
            </a:r>
            <a:r>
              <a:rPr lang="zh-CN" altLang="en-US" dirty="0"/>
              <a:t>关闭</a:t>
            </a:r>
            <a:r>
              <a:rPr lang="en-US" altLang="zh-CN" dirty="0"/>
              <a:t>),</a:t>
            </a:r>
            <a:r>
              <a:rPr lang="zh-CN" altLang="en-US" dirty="0"/>
              <a:t>融合开启</a:t>
            </a:r>
            <a:r>
              <a:rPr lang="en-US" altLang="zh-CN" dirty="0"/>
              <a:t>(</a:t>
            </a:r>
            <a:r>
              <a:rPr lang="zh-CN" altLang="en-US" dirty="0"/>
              <a:t>是</a:t>
            </a:r>
            <a:r>
              <a:rPr lang="en-US" altLang="zh-CN" dirty="0"/>
              <a:t>,</a:t>
            </a:r>
            <a:r>
              <a:rPr lang="zh-CN" altLang="en-US" dirty="0"/>
              <a:t>否</a:t>
            </a:r>
            <a:r>
              <a:rPr lang="en-US" altLang="zh-CN" dirty="0"/>
              <a:t>),</a:t>
            </a:r>
            <a:r>
              <a:rPr lang="zh-CN" altLang="en-US" dirty="0"/>
              <a:t>深度测试开启</a:t>
            </a:r>
            <a:r>
              <a:rPr lang="en-US" altLang="zh-CN" dirty="0"/>
              <a:t>(</a:t>
            </a:r>
            <a:r>
              <a:rPr lang="zh-CN" altLang="en-US" dirty="0"/>
              <a:t>是</a:t>
            </a:r>
            <a:r>
              <a:rPr lang="en-US" altLang="zh-CN" dirty="0"/>
              <a:t>,</a:t>
            </a:r>
            <a:r>
              <a:rPr lang="zh-CN" altLang="en-US" dirty="0"/>
              <a:t>否</a:t>
            </a:r>
            <a:r>
              <a:rPr lang="en-US" altLang="zh-CN" dirty="0"/>
              <a:t>)</a:t>
            </a:r>
            <a:r>
              <a:rPr lang="zh-CN" altLang="en-US" dirty="0"/>
              <a:t>等等，这些配置也</a:t>
            </a:r>
            <a:r>
              <a:rPr lang="zh-CN" altLang="en-US" dirty="0" smtClean="0"/>
              <a:t>属于</a:t>
            </a:r>
            <a:r>
              <a:rPr lang="en-US" altLang="zh-CN" dirty="0" smtClean="0"/>
              <a:t>”</a:t>
            </a:r>
            <a:r>
              <a:rPr lang="zh-CN" altLang="en-US" dirty="0"/>
              <a:t>原料</a:t>
            </a:r>
            <a:r>
              <a:rPr lang="en-US" altLang="zh-CN" dirty="0" smtClean="0"/>
              <a:t>”</a:t>
            </a:r>
            <a:r>
              <a:rPr lang="zh-CN" altLang="en-US" dirty="0" smtClean="0"/>
              <a:t>的一种。</a:t>
            </a:r>
            <a:endParaRPr lang="en-US" altLang="zh-CN" dirty="0" smtClean="0"/>
          </a:p>
          <a:p>
            <a:pPr marL="0" indent="0">
              <a:buNone/>
            </a:pPr>
            <a:r>
              <a:rPr lang="en-US" altLang="zh-CN" dirty="0"/>
              <a:t> </a:t>
            </a:r>
            <a:r>
              <a:rPr lang="en-US" altLang="zh-CN" dirty="0" smtClean="0"/>
              <a:t> </a:t>
            </a:r>
            <a:r>
              <a:rPr lang="zh-CN" altLang="en-US" dirty="0" smtClean="0"/>
              <a:t>需要由</a:t>
            </a:r>
            <a:r>
              <a:rPr lang="en-US" altLang="zh-CN" dirty="0" smtClean="0"/>
              <a:t>CPU</a:t>
            </a:r>
            <a:r>
              <a:rPr lang="zh-CN" altLang="en-US" dirty="0" smtClean="0"/>
              <a:t>通过</a:t>
            </a:r>
            <a:r>
              <a:rPr lang="en-US" altLang="zh-CN" dirty="0" smtClean="0"/>
              <a:t>API</a:t>
            </a:r>
            <a:r>
              <a:rPr lang="zh-CN" altLang="en-US" dirty="0" smtClean="0"/>
              <a:t>交给渲染管线。</a:t>
            </a:r>
            <a:endParaRPr lang="en-US" altLang="zh-CN" dirty="0" smtClean="0"/>
          </a:p>
          <a:p>
            <a:pPr marL="0" indent="0">
              <a:buNone/>
            </a:pPr>
            <a:endParaRPr lang="en-US" altLang="zh-CN" dirty="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36125723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692696"/>
            <a:ext cx="8147248" cy="5433467"/>
          </a:xfrm>
        </p:spPr>
        <p:txBody>
          <a:bodyPr/>
          <a:lstStyle/>
          <a:p>
            <a:r>
              <a:rPr lang="zh-CN" altLang="en-US" dirty="0"/>
              <a:t>将这些渲染</a:t>
            </a:r>
            <a:r>
              <a:rPr lang="en-US" altLang="zh-CN" dirty="0"/>
              <a:t>”</a:t>
            </a:r>
            <a:r>
              <a:rPr lang="zh-CN" altLang="en-US" dirty="0"/>
              <a:t>原料</a:t>
            </a:r>
            <a:r>
              <a:rPr lang="en-US" altLang="zh-CN" dirty="0"/>
              <a:t>”</a:t>
            </a:r>
            <a:r>
              <a:rPr lang="zh-CN" altLang="en-US" dirty="0"/>
              <a:t> 。通过</a:t>
            </a:r>
            <a:r>
              <a:rPr lang="en-US" altLang="zh-CN" dirty="0"/>
              <a:t>3DApi</a:t>
            </a:r>
            <a:r>
              <a:rPr lang="zh-CN" altLang="en-US" dirty="0"/>
              <a:t>交给</a:t>
            </a:r>
            <a:r>
              <a:rPr lang="en-US" altLang="zh-CN" dirty="0"/>
              <a:t>GPU</a:t>
            </a:r>
            <a:r>
              <a:rPr lang="zh-CN" altLang="en-US" dirty="0"/>
              <a:t>的过程叫做</a:t>
            </a:r>
            <a:r>
              <a:rPr lang="zh-CN" altLang="en-US" b="1" dirty="0"/>
              <a:t>设置渲染状态</a:t>
            </a:r>
            <a:r>
              <a:rPr lang="zh-CN" altLang="en-US" dirty="0"/>
              <a:t>。当我们设置完渲染状态后，就可以发送一个</a:t>
            </a:r>
            <a:r>
              <a:rPr lang="en-US" altLang="zh-CN" dirty="0" smtClean="0"/>
              <a:t>3DApi</a:t>
            </a:r>
            <a:r>
              <a:rPr lang="zh-CN" altLang="en-US" dirty="0" smtClean="0"/>
              <a:t>渲染</a:t>
            </a:r>
            <a:r>
              <a:rPr lang="zh-CN" altLang="en-US" dirty="0"/>
              <a:t>命令</a:t>
            </a:r>
            <a:r>
              <a:rPr lang="en-US" altLang="zh-CN" dirty="0"/>
              <a:t>,</a:t>
            </a:r>
            <a:r>
              <a:rPr lang="zh-CN" altLang="en-US" dirty="0"/>
              <a:t>告诉</a:t>
            </a:r>
            <a:r>
              <a:rPr lang="en-US" altLang="zh-CN" dirty="0"/>
              <a:t>GPU</a:t>
            </a:r>
            <a:r>
              <a:rPr lang="zh-CN" altLang="en-US" dirty="0"/>
              <a:t>开始</a:t>
            </a:r>
            <a:r>
              <a:rPr lang="zh-CN" altLang="en-US" dirty="0" smtClean="0"/>
              <a:t>是开始渲染。</a:t>
            </a:r>
            <a:r>
              <a:rPr lang="zh-CN" altLang="en-US" dirty="0"/>
              <a:t>这个</a:t>
            </a:r>
            <a:r>
              <a:rPr lang="zh-CN" altLang="en-US" dirty="0" smtClean="0"/>
              <a:t>命令的专业</a:t>
            </a:r>
            <a:r>
              <a:rPr lang="zh-CN" altLang="en-US" dirty="0"/>
              <a:t>术语叫做</a:t>
            </a:r>
            <a:r>
              <a:rPr lang="en-US" altLang="zh-CN" dirty="0"/>
              <a:t>Draw Call</a:t>
            </a:r>
            <a:r>
              <a:rPr lang="zh-CN" altLang="en-US" dirty="0" smtClean="0"/>
              <a:t>。</a:t>
            </a:r>
            <a:endParaRPr lang="en-US" altLang="zh-CN" dirty="0" smtClean="0"/>
          </a:p>
          <a:p>
            <a:endParaRPr lang="en-US" altLang="zh-CN" dirty="0"/>
          </a:p>
          <a:p>
            <a:r>
              <a:rPr lang="zh-CN" altLang="en-US" dirty="0"/>
              <a:t>小问题</a:t>
            </a:r>
            <a:r>
              <a:rPr lang="en-US" altLang="zh-CN" dirty="0"/>
              <a:t>:</a:t>
            </a:r>
          </a:p>
          <a:p>
            <a:pPr marL="0" indent="0">
              <a:buNone/>
            </a:pPr>
            <a:r>
              <a:rPr lang="zh-CN" altLang="en-US" dirty="0" smtClean="0"/>
              <a:t>    我们应尽可能</a:t>
            </a:r>
            <a:r>
              <a:rPr lang="zh-CN" altLang="en-US" dirty="0"/>
              <a:t>的减 </a:t>
            </a:r>
            <a:r>
              <a:rPr lang="zh-CN" altLang="en-US" dirty="0" smtClean="0"/>
              <a:t>少</a:t>
            </a:r>
            <a:r>
              <a:rPr lang="en-US" altLang="zh-CN" dirty="0"/>
              <a:t>Draw Call</a:t>
            </a:r>
            <a:r>
              <a:rPr lang="zh-CN" altLang="en-US" dirty="0"/>
              <a:t>的调用次数</a:t>
            </a:r>
            <a:r>
              <a:rPr lang="en-US" altLang="zh-CN" dirty="0"/>
              <a:t>,</a:t>
            </a:r>
            <a:r>
              <a:rPr lang="zh-CN" altLang="en-US" dirty="0"/>
              <a:t>这是</a:t>
            </a:r>
            <a:r>
              <a:rPr lang="zh-CN" altLang="en-US" dirty="0" smtClean="0"/>
              <a:t>为什么</a:t>
            </a:r>
            <a:r>
              <a:rPr lang="en-US" altLang="zh-CN" dirty="0" smtClean="0"/>
              <a:t>?</a:t>
            </a:r>
            <a:endParaRPr lang="en-US" altLang="zh-CN" dirty="0"/>
          </a:p>
        </p:txBody>
      </p:sp>
    </p:spTree>
    <p:extLst>
      <p:ext uri="{BB962C8B-B14F-4D97-AF65-F5344CB8AC3E}">
        <p14:creationId xmlns:p14="http://schemas.microsoft.com/office/powerpoint/2010/main" val="2072562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836712"/>
            <a:ext cx="8219256" cy="5289451"/>
          </a:xfrm>
        </p:spPr>
        <p:txBody>
          <a:bodyPr>
            <a:normAutofit/>
          </a:bodyPr>
          <a:lstStyle/>
          <a:p>
            <a:r>
              <a:rPr lang="zh-CN" altLang="en-US" dirty="0" smtClean="0"/>
              <a:t>顶点</a:t>
            </a:r>
            <a:r>
              <a:rPr lang="zh-CN" altLang="en-US" dirty="0"/>
              <a:t>着色阶段</a:t>
            </a:r>
            <a:endParaRPr lang="en-US" altLang="zh-CN" dirty="0"/>
          </a:p>
          <a:p>
            <a:pPr marL="0" indent="0">
              <a:buNone/>
            </a:pPr>
            <a:r>
              <a:rPr lang="en-US" altLang="zh-CN" dirty="0"/>
              <a:t>    </a:t>
            </a:r>
            <a:r>
              <a:rPr lang="zh-CN" altLang="en-US" dirty="0"/>
              <a:t>顶点着色</a:t>
            </a:r>
            <a:r>
              <a:rPr lang="en-US" altLang="zh-CN" dirty="0"/>
              <a:t>(Vertex </a:t>
            </a:r>
            <a:r>
              <a:rPr lang="en-US" altLang="zh-CN" dirty="0" err="1"/>
              <a:t>Shader</a:t>
            </a:r>
            <a:r>
              <a:rPr lang="en-US" altLang="zh-CN" dirty="0"/>
              <a:t>)</a:t>
            </a:r>
            <a:r>
              <a:rPr lang="zh-CN" altLang="en-US" dirty="0"/>
              <a:t>是设置渲染状态并且发送渲染命令之后开始的阶段</a:t>
            </a:r>
            <a:r>
              <a:rPr lang="en-US" altLang="zh-CN" dirty="0"/>
              <a:t>,</a:t>
            </a:r>
            <a:r>
              <a:rPr lang="en-US" altLang="zh-CN" dirty="0" smtClean="0"/>
              <a:t>GPU</a:t>
            </a:r>
            <a:r>
              <a:rPr lang="zh-CN" altLang="en-US" dirty="0" smtClean="0"/>
              <a:t>会为</a:t>
            </a:r>
            <a:r>
              <a:rPr lang="zh-CN" altLang="en-US" b="1" dirty="0"/>
              <a:t>每一个</a:t>
            </a:r>
            <a:r>
              <a:rPr lang="zh-CN" altLang="en-US" dirty="0" smtClean="0"/>
              <a:t>顶点</a:t>
            </a:r>
            <a:r>
              <a:rPr lang="en-US" altLang="zh-CN" dirty="0" smtClean="0"/>
              <a:t>,</a:t>
            </a:r>
            <a:r>
              <a:rPr lang="zh-CN" altLang="en-US" dirty="0" smtClean="0"/>
              <a:t>调用</a:t>
            </a:r>
            <a:r>
              <a:rPr lang="zh-CN" altLang="en-US" dirty="0"/>
              <a:t>我们提供的</a:t>
            </a:r>
            <a:r>
              <a:rPr lang="en-US" altLang="zh-CN" dirty="0"/>
              <a:t>Vertex </a:t>
            </a:r>
            <a:r>
              <a:rPr lang="en-US" altLang="zh-CN" dirty="0" err="1"/>
              <a:t>Shader</a:t>
            </a:r>
            <a:r>
              <a:rPr lang="zh-CN" altLang="en-US" dirty="0"/>
              <a:t>。</a:t>
            </a:r>
            <a:r>
              <a:rPr lang="en-US" altLang="zh-CN" dirty="0"/>
              <a:t>(</a:t>
            </a:r>
            <a:r>
              <a:rPr lang="zh-CN" altLang="en-US" dirty="0"/>
              <a:t>在</a:t>
            </a:r>
            <a:r>
              <a:rPr lang="en-US" altLang="zh-CN" dirty="0"/>
              <a:t>CPU</a:t>
            </a:r>
            <a:r>
              <a:rPr lang="zh-CN" altLang="en-US" dirty="0"/>
              <a:t>中这种操作往往是非常慢的。</a:t>
            </a:r>
            <a:r>
              <a:rPr lang="zh-CN" altLang="en-US" dirty="0" smtClean="0"/>
              <a:t>但是得益于</a:t>
            </a:r>
            <a:r>
              <a:rPr lang="en-US" altLang="zh-CN" dirty="0" smtClean="0"/>
              <a:t>GPU</a:t>
            </a:r>
            <a:r>
              <a:rPr lang="zh-CN" altLang="en-US" dirty="0"/>
              <a:t>的</a:t>
            </a:r>
            <a:r>
              <a:rPr lang="zh-CN" altLang="en-US" dirty="0" smtClean="0"/>
              <a:t>高并行能力，速度却非常</a:t>
            </a:r>
            <a:r>
              <a:rPr lang="zh-CN" altLang="en-US" dirty="0"/>
              <a:t>快</a:t>
            </a:r>
            <a:r>
              <a:rPr lang="en-US" altLang="zh-CN" dirty="0"/>
              <a:t>,</a:t>
            </a:r>
            <a:r>
              <a:rPr lang="zh-CN" altLang="en-US" dirty="0"/>
              <a:t>这也是它存在的意义</a:t>
            </a:r>
            <a:r>
              <a:rPr lang="en-US" altLang="zh-CN" dirty="0"/>
              <a:t>)</a:t>
            </a:r>
            <a:r>
              <a:rPr lang="zh-CN" altLang="en-US" dirty="0"/>
              <a:t>。在顶点着色器中，我们需要将顶点的局部坐标变换到其次裁剪坐标。</a:t>
            </a:r>
            <a:endParaRPr lang="en-US" altLang="zh-CN" dirty="0"/>
          </a:p>
          <a:p>
            <a:pPr marL="0" indent="0">
              <a:buNone/>
            </a:pPr>
            <a:r>
              <a:rPr lang="en-US" altLang="zh-CN" dirty="0" smtClean="0"/>
              <a:t>(</a:t>
            </a:r>
            <a:r>
              <a:rPr lang="zh-CN" altLang="en-US" dirty="0"/>
              <a:t>这一阶段的具体实现会在后面的数学基础部分</a:t>
            </a:r>
            <a:r>
              <a:rPr lang="zh-CN" altLang="en-US" dirty="0" smtClean="0"/>
              <a:t>中详解</a:t>
            </a:r>
            <a:r>
              <a:rPr lang="en-US" altLang="zh-CN" dirty="0" smtClean="0"/>
              <a:t>)</a:t>
            </a:r>
            <a:endParaRPr lang="zh-CN" altLang="en-US" dirty="0"/>
          </a:p>
        </p:txBody>
      </p:sp>
      <p:sp>
        <p:nvSpPr>
          <p:cNvPr id="2" name="矩形 1"/>
          <p:cNvSpPr/>
          <p:nvPr/>
        </p:nvSpPr>
        <p:spPr>
          <a:xfrm>
            <a:off x="1691680" y="188640"/>
            <a:ext cx="2723823" cy="369332"/>
          </a:xfrm>
          <a:prstGeom prst="rect">
            <a:avLst/>
          </a:prstGeom>
        </p:spPr>
        <p:txBody>
          <a:bodyPr wrap="none">
            <a:spAutoFit/>
          </a:bodyPr>
          <a:lstStyle/>
          <a:p>
            <a:r>
              <a:rPr lang="zh-CN" altLang="en-US" dirty="0"/>
              <a:t>渲染流水线的下一个阶段</a:t>
            </a:r>
          </a:p>
        </p:txBody>
      </p:sp>
    </p:spTree>
    <p:extLst>
      <p:ext uri="{BB962C8B-B14F-4D97-AF65-F5344CB8AC3E}">
        <p14:creationId xmlns:p14="http://schemas.microsoft.com/office/powerpoint/2010/main" val="3390661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764704"/>
            <a:ext cx="8291264" cy="5361459"/>
          </a:xfrm>
        </p:spPr>
        <p:txBody>
          <a:bodyPr>
            <a:normAutofit/>
          </a:bodyPr>
          <a:lstStyle/>
          <a:p>
            <a:r>
              <a:rPr lang="zh-CN" altLang="en-US" dirty="0"/>
              <a:t>裁剪</a:t>
            </a:r>
            <a:endParaRPr lang="en-US" altLang="zh-CN" dirty="0"/>
          </a:p>
          <a:p>
            <a:pPr marL="0" indent="0">
              <a:buNone/>
            </a:pPr>
            <a:r>
              <a:rPr lang="en-US" altLang="zh-CN" dirty="0"/>
              <a:t>   </a:t>
            </a:r>
            <a:r>
              <a:rPr lang="zh-CN" altLang="en-US" dirty="0"/>
              <a:t>由于我们的场景可能很大</a:t>
            </a:r>
            <a:r>
              <a:rPr lang="en-US" altLang="zh-CN" dirty="0"/>
              <a:t>,</a:t>
            </a:r>
            <a:r>
              <a:rPr lang="zh-CN" altLang="en-US" dirty="0"/>
              <a:t>而我们的视野范围可能不会覆盖</a:t>
            </a:r>
            <a:r>
              <a:rPr lang="zh-CN" altLang="en-US" dirty="0" smtClean="0"/>
              <a:t>场景中所有</a:t>
            </a:r>
            <a:r>
              <a:rPr lang="zh-CN" altLang="en-US" dirty="0"/>
              <a:t>的物体</a:t>
            </a:r>
            <a:r>
              <a:rPr lang="en-US" altLang="zh-CN" dirty="0"/>
              <a:t>,</a:t>
            </a:r>
            <a:r>
              <a:rPr lang="zh-CN" altLang="en-US" dirty="0"/>
              <a:t>并且对于一个不透明</a:t>
            </a:r>
            <a:r>
              <a:rPr lang="zh-CN" altLang="en-US" dirty="0" smtClean="0"/>
              <a:t>的物体，</a:t>
            </a:r>
            <a:r>
              <a:rPr lang="zh-CN" altLang="en-US" dirty="0"/>
              <a:t>我们往往只能看到它的正面，而无法看到背面。一个很自然的想法，就是裁剪到我们看不到的网格。这样可以减少大量的数据计算，从而加快渲染速度。</a:t>
            </a:r>
            <a:endParaRPr lang="en-US" altLang="zh-CN" dirty="0"/>
          </a:p>
          <a:p>
            <a:pPr marL="0" indent="0">
              <a:buNone/>
            </a:pPr>
            <a:r>
              <a:rPr lang="zh-CN" altLang="en-US" dirty="0"/>
              <a:t>通过上一阶段的计算得到了顶点的其次裁剪坐标，</a:t>
            </a:r>
            <a:r>
              <a:rPr lang="en-US" altLang="zh-CN" dirty="0"/>
              <a:t>GPU</a:t>
            </a:r>
            <a:r>
              <a:rPr lang="zh-CN" altLang="en-US" dirty="0"/>
              <a:t>会根据这个坐标来裁剪。</a:t>
            </a:r>
            <a:endParaRPr lang="en-US" altLang="zh-CN" dirty="0"/>
          </a:p>
          <a:p>
            <a:pPr marL="0" indent="0">
              <a:buNone/>
            </a:pPr>
            <a:r>
              <a:rPr lang="zh-CN" altLang="en-US" dirty="0"/>
              <a:t>这个阶段是不可编程的，由</a:t>
            </a:r>
            <a:r>
              <a:rPr lang="en-US" altLang="zh-CN" dirty="0"/>
              <a:t>GPU</a:t>
            </a:r>
            <a:r>
              <a:rPr lang="zh-CN" altLang="en-US" dirty="0"/>
              <a:t>内部完成。</a:t>
            </a:r>
          </a:p>
        </p:txBody>
      </p:sp>
      <p:sp>
        <p:nvSpPr>
          <p:cNvPr id="4" name="矩形 3"/>
          <p:cNvSpPr/>
          <p:nvPr/>
        </p:nvSpPr>
        <p:spPr>
          <a:xfrm>
            <a:off x="1691680" y="188640"/>
            <a:ext cx="2723823" cy="369332"/>
          </a:xfrm>
          <a:prstGeom prst="rect">
            <a:avLst/>
          </a:prstGeom>
        </p:spPr>
        <p:txBody>
          <a:bodyPr wrap="none">
            <a:spAutoFit/>
          </a:bodyPr>
          <a:lstStyle/>
          <a:p>
            <a:r>
              <a:rPr lang="zh-CN" altLang="en-US" dirty="0"/>
              <a:t>渲染流水线的下一个阶段</a:t>
            </a:r>
          </a:p>
        </p:txBody>
      </p:sp>
    </p:spTree>
    <p:extLst>
      <p:ext uri="{BB962C8B-B14F-4D97-AF65-F5344CB8AC3E}">
        <p14:creationId xmlns:p14="http://schemas.microsoft.com/office/powerpoint/2010/main" val="3697472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9529" y="1124744"/>
            <a:ext cx="5753100" cy="272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4149080"/>
            <a:ext cx="7860444" cy="2188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2990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836712"/>
            <a:ext cx="8147248" cy="5760640"/>
          </a:xfrm>
        </p:spPr>
        <p:txBody>
          <a:bodyPr>
            <a:normAutofit/>
          </a:bodyPr>
          <a:lstStyle/>
          <a:p>
            <a:r>
              <a:rPr lang="zh-CN" altLang="en-US" dirty="0"/>
              <a:t>屏幕映射</a:t>
            </a:r>
            <a:endParaRPr lang="en-US" altLang="zh-CN" dirty="0"/>
          </a:p>
          <a:p>
            <a:pPr marL="0" indent="0">
              <a:buNone/>
            </a:pPr>
            <a:r>
              <a:rPr lang="zh-CN" altLang="en-US" dirty="0" smtClean="0"/>
              <a:t>   屏幕映射是</a:t>
            </a:r>
            <a:r>
              <a:rPr lang="zh-CN" altLang="en-US" dirty="0"/>
              <a:t>上一阶段输出的</a:t>
            </a:r>
            <a:r>
              <a:rPr lang="en-US" altLang="zh-CN" dirty="0"/>
              <a:t>NDC</a:t>
            </a:r>
            <a:r>
              <a:rPr lang="zh-CN" altLang="en-US" dirty="0" smtClean="0"/>
              <a:t>坐标</a:t>
            </a:r>
            <a:r>
              <a:rPr lang="en-US" altLang="zh-CN" dirty="0" smtClean="0"/>
              <a:t>,</a:t>
            </a:r>
            <a:r>
              <a:rPr lang="zh-CN" altLang="en-US" dirty="0" smtClean="0"/>
              <a:t>映射到屏幕上设置的可视区域。取</a:t>
            </a:r>
            <a:r>
              <a:rPr lang="en-US" altLang="zh-CN" dirty="0"/>
              <a:t>NDC</a:t>
            </a:r>
            <a:r>
              <a:rPr lang="zh-CN" altLang="en-US" dirty="0"/>
              <a:t>坐标的</a:t>
            </a:r>
            <a:r>
              <a:rPr lang="en-US" altLang="zh-CN" dirty="0"/>
              <a:t>(</a:t>
            </a:r>
            <a:r>
              <a:rPr lang="en-US" altLang="zh-CN" dirty="0" err="1"/>
              <a:t>x,y</a:t>
            </a:r>
            <a:r>
              <a:rPr lang="en-US" altLang="zh-CN" dirty="0"/>
              <a:t>)</a:t>
            </a:r>
            <a:r>
              <a:rPr lang="zh-CN" altLang="en-US" dirty="0" smtClean="0"/>
              <a:t>值进行映射</a:t>
            </a:r>
            <a:r>
              <a:rPr lang="en-US" altLang="zh-CN" dirty="0" smtClean="0"/>
              <a:t>.Z</a:t>
            </a:r>
            <a:r>
              <a:rPr lang="zh-CN" altLang="en-US" dirty="0" smtClean="0"/>
              <a:t>值被丢弃或保存到深度缓存中。</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8313" y="3429000"/>
            <a:ext cx="5040560" cy="1970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619672" y="159566"/>
            <a:ext cx="2723823" cy="369332"/>
          </a:xfrm>
          <a:prstGeom prst="rect">
            <a:avLst/>
          </a:prstGeom>
        </p:spPr>
        <p:txBody>
          <a:bodyPr wrap="none">
            <a:spAutoFit/>
          </a:bodyPr>
          <a:lstStyle/>
          <a:p>
            <a:r>
              <a:rPr lang="zh-CN" altLang="en-US" dirty="0"/>
              <a:t>渲染流水线的下一个阶段</a:t>
            </a:r>
          </a:p>
        </p:txBody>
      </p:sp>
    </p:spTree>
    <p:extLst>
      <p:ext uri="{BB962C8B-B14F-4D97-AF65-F5344CB8AC3E}">
        <p14:creationId xmlns:p14="http://schemas.microsoft.com/office/powerpoint/2010/main" val="2384599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539552" y="764704"/>
            <a:ext cx="8147248" cy="2448272"/>
          </a:xfrm>
        </p:spPr>
        <p:txBody>
          <a:bodyPr>
            <a:normAutofit fontScale="92500" lnSpcReduction="10000"/>
          </a:bodyPr>
          <a:lstStyle/>
          <a:p>
            <a:r>
              <a:rPr lang="zh-CN" altLang="en-US" dirty="0"/>
              <a:t>经过上面几个流水线阶段。</a:t>
            </a:r>
            <a:r>
              <a:rPr lang="en-US" altLang="zh-CN" dirty="0"/>
              <a:t>3D</a:t>
            </a:r>
            <a:r>
              <a:rPr lang="zh-CN" altLang="en-US" dirty="0"/>
              <a:t>模型的几何图形已经可以呈现在屏幕上了。为了看到</a:t>
            </a:r>
            <a:endParaRPr lang="en-US" altLang="zh-CN" dirty="0"/>
          </a:p>
          <a:p>
            <a:pPr marL="0" indent="0">
              <a:buNone/>
            </a:pPr>
            <a:r>
              <a:rPr lang="en-US" altLang="zh-CN" dirty="0"/>
              <a:t>    </a:t>
            </a:r>
            <a:r>
              <a:rPr lang="zh-CN" altLang="en-US" dirty="0"/>
              <a:t>更加真实的物体。还需要进行光栅化阶段</a:t>
            </a:r>
            <a:endParaRPr lang="en-US" altLang="zh-CN" dirty="0"/>
          </a:p>
          <a:p>
            <a:pPr marL="0" indent="0">
              <a:buNone/>
            </a:pPr>
            <a:r>
              <a:rPr lang="en-US" altLang="zh-CN" dirty="0"/>
              <a:t>   </a:t>
            </a:r>
            <a:r>
              <a:rPr lang="zh-CN" altLang="en-US" dirty="0"/>
              <a:t>进一步处理。</a:t>
            </a:r>
            <a:r>
              <a:rPr lang="en-US" altLang="zh-CN" dirty="0"/>
              <a:t>(</a:t>
            </a:r>
            <a:r>
              <a:rPr lang="zh-CN" altLang="en-US" dirty="0"/>
              <a:t>图中的线是辅助查看用的</a:t>
            </a:r>
            <a:r>
              <a:rPr lang="en-US" altLang="zh-CN" dirty="0"/>
              <a:t>,</a:t>
            </a:r>
          </a:p>
          <a:p>
            <a:pPr marL="0" indent="0">
              <a:buNone/>
            </a:pPr>
            <a:r>
              <a:rPr lang="en-US" altLang="zh-CN" dirty="0"/>
              <a:t>   </a:t>
            </a:r>
            <a:r>
              <a:rPr lang="zh-CN" altLang="en-US" dirty="0"/>
              <a:t>正常情况是不渲染出来的</a:t>
            </a:r>
            <a:r>
              <a:rPr lang="en-US" altLang="zh-CN" dirty="0"/>
              <a:t>)</a:t>
            </a:r>
            <a:endParaRPr lang="zh-CN" alt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3284984"/>
            <a:ext cx="4176464" cy="3312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5538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908720"/>
            <a:ext cx="8219256" cy="5217443"/>
          </a:xfrm>
        </p:spPr>
        <p:txBody>
          <a:bodyPr>
            <a:normAutofit fontScale="77500" lnSpcReduction="20000"/>
          </a:bodyPr>
          <a:lstStyle/>
          <a:p>
            <a:r>
              <a:rPr lang="zh-CN" altLang="en-US" dirty="0"/>
              <a:t>光栅化</a:t>
            </a:r>
            <a:endParaRPr lang="en-US" altLang="zh-CN" dirty="0"/>
          </a:p>
          <a:p>
            <a:pPr marL="0" indent="0">
              <a:buNone/>
            </a:pPr>
            <a:r>
              <a:rPr lang="zh-CN" altLang="en-US" dirty="0"/>
              <a:t>光栅化阶段就是计算三角形面片所覆盖的屏幕像素区域，</a:t>
            </a:r>
            <a:r>
              <a:rPr lang="zh-CN" altLang="en-US" dirty="0" smtClean="0"/>
              <a:t>以及计算所</a:t>
            </a:r>
            <a:r>
              <a:rPr lang="zh-CN" altLang="en-US" dirty="0"/>
              <a:t>覆盖区域每个像素颜色的过程。主要有三个步骤</a:t>
            </a:r>
            <a:r>
              <a:rPr lang="en-US" altLang="zh-CN" dirty="0"/>
              <a:t>:</a:t>
            </a:r>
          </a:p>
          <a:p>
            <a:pPr marL="0" indent="0">
              <a:buNone/>
            </a:pPr>
            <a:r>
              <a:rPr lang="en-US" altLang="zh-CN" dirty="0"/>
              <a:t>   1.</a:t>
            </a:r>
            <a:r>
              <a:rPr lang="zh-CN" altLang="en-US" dirty="0"/>
              <a:t>三角形设置</a:t>
            </a:r>
            <a:endParaRPr lang="en-US" altLang="zh-CN" dirty="0"/>
          </a:p>
          <a:p>
            <a:pPr marL="0" indent="0">
              <a:buNone/>
            </a:pPr>
            <a:r>
              <a:rPr lang="en-US" altLang="zh-CN" dirty="0"/>
              <a:t>      </a:t>
            </a:r>
            <a:r>
              <a:rPr lang="zh-CN" altLang="en-US" dirty="0"/>
              <a:t>在上一阶段我们的到了</a:t>
            </a:r>
            <a:r>
              <a:rPr lang="zh-CN" altLang="en-US" dirty="0" smtClean="0"/>
              <a:t>三角形网格在</a:t>
            </a:r>
            <a:r>
              <a:rPr lang="zh-CN" altLang="en-US" dirty="0"/>
              <a:t>屏幕的坐标，为了计算三角形所覆盖的屏幕区域。需要用数学的方式表达</a:t>
            </a:r>
            <a:r>
              <a:rPr lang="zh-CN" altLang="en-US" dirty="0" smtClean="0"/>
              <a:t>这些三角形</a:t>
            </a:r>
            <a:r>
              <a:rPr lang="en-US" altLang="zh-CN" dirty="0"/>
              <a:t>,</a:t>
            </a:r>
            <a:r>
              <a:rPr lang="zh-CN" altLang="en-US" dirty="0"/>
              <a:t>使其能判断某个像素是否被三角形覆盖</a:t>
            </a:r>
            <a:r>
              <a:rPr lang="en-US" altLang="zh-CN" dirty="0" smtClean="0"/>
              <a:t>,</a:t>
            </a:r>
            <a:r>
              <a:rPr lang="zh-CN" altLang="en-US" dirty="0" smtClean="0"/>
              <a:t> 这个</a:t>
            </a:r>
            <a:r>
              <a:rPr lang="zh-CN" altLang="en-US" dirty="0"/>
              <a:t>过程叫做</a:t>
            </a:r>
            <a:r>
              <a:rPr lang="zh-CN" altLang="en-US" b="1" dirty="0"/>
              <a:t>三角形设置</a:t>
            </a:r>
            <a:r>
              <a:rPr lang="zh-CN" altLang="en-US" dirty="0"/>
              <a:t>。该阶段有</a:t>
            </a:r>
            <a:r>
              <a:rPr lang="en-US" altLang="zh-CN" dirty="0"/>
              <a:t>GPU</a:t>
            </a:r>
            <a:r>
              <a:rPr lang="zh-CN" altLang="en-US" dirty="0"/>
              <a:t>完成</a:t>
            </a:r>
            <a:r>
              <a:rPr lang="en-US" altLang="zh-CN" dirty="0"/>
              <a:t>,</a:t>
            </a:r>
            <a:r>
              <a:rPr lang="zh-CN" altLang="en-US" dirty="0"/>
              <a:t>不可编程</a:t>
            </a:r>
            <a:r>
              <a:rPr lang="zh-CN" altLang="en-US" dirty="0" smtClean="0"/>
              <a:t>。</a:t>
            </a:r>
            <a:endParaRPr lang="en-US" altLang="zh-CN" dirty="0"/>
          </a:p>
          <a:p>
            <a:pPr marL="0" indent="0">
              <a:buNone/>
            </a:pPr>
            <a:r>
              <a:rPr lang="en-US" altLang="zh-CN" dirty="0"/>
              <a:t>  2.</a:t>
            </a:r>
            <a:r>
              <a:rPr lang="zh-CN" altLang="en-US" dirty="0"/>
              <a:t>三角形遍历</a:t>
            </a:r>
            <a:endParaRPr lang="en-US" altLang="zh-CN" dirty="0"/>
          </a:p>
          <a:p>
            <a:pPr marL="0" indent="0">
              <a:buNone/>
            </a:pPr>
            <a:r>
              <a:rPr lang="en-US" altLang="zh-CN" dirty="0"/>
              <a:t>      </a:t>
            </a:r>
            <a:r>
              <a:rPr lang="zh-CN" altLang="en-US" dirty="0"/>
              <a:t>这个阶段会遍历检测每一个像素，看是否被某个</a:t>
            </a:r>
            <a:r>
              <a:rPr lang="zh-CN" altLang="en-US" dirty="0" smtClean="0"/>
              <a:t>三角</a:t>
            </a:r>
            <a:endParaRPr lang="en-US" altLang="zh-CN" dirty="0" smtClean="0"/>
          </a:p>
          <a:p>
            <a:pPr marL="0" indent="0">
              <a:buNone/>
            </a:pPr>
            <a:r>
              <a:rPr lang="zh-CN" altLang="en-US" dirty="0" smtClean="0"/>
              <a:t>形</a:t>
            </a:r>
            <a:r>
              <a:rPr lang="zh-CN" altLang="en-US" dirty="0"/>
              <a:t>覆盖。如果被覆盖，将会为这个三角形生成一个片</a:t>
            </a:r>
            <a:r>
              <a:rPr lang="zh-CN" altLang="en-US" dirty="0" smtClean="0"/>
              <a:t>元</a:t>
            </a:r>
            <a:endParaRPr lang="en-US" altLang="zh-CN" dirty="0" smtClean="0"/>
          </a:p>
          <a:p>
            <a:pPr marL="0" indent="0">
              <a:buNone/>
            </a:pPr>
            <a:r>
              <a:rPr lang="en-US" altLang="zh-CN" dirty="0" smtClean="0"/>
              <a:t>(</a:t>
            </a:r>
            <a:r>
              <a:rPr lang="en-US" altLang="zh-CN" dirty="0"/>
              <a:t>fragment)</a:t>
            </a:r>
            <a:r>
              <a:rPr lang="zh-CN" altLang="en-US" dirty="0" smtClean="0"/>
              <a:t>。这个过程</a:t>
            </a:r>
            <a:r>
              <a:rPr lang="zh-CN" altLang="en-US" dirty="0"/>
              <a:t>叫做三角形遍历。阶段有</a:t>
            </a:r>
            <a:r>
              <a:rPr lang="en-US" altLang="zh-CN" dirty="0"/>
              <a:t>GPU</a:t>
            </a:r>
            <a:r>
              <a:rPr lang="zh-CN" altLang="en-US" dirty="0"/>
              <a:t>完成</a:t>
            </a:r>
            <a:r>
              <a:rPr lang="en-US" altLang="zh-CN" dirty="0" smtClean="0"/>
              <a:t>,</a:t>
            </a:r>
          </a:p>
          <a:p>
            <a:pPr marL="0" indent="0">
              <a:buNone/>
            </a:pPr>
            <a:r>
              <a:rPr lang="zh-CN" altLang="en-US" dirty="0" smtClean="0"/>
              <a:t>不</a:t>
            </a:r>
            <a:r>
              <a:rPr lang="zh-CN" altLang="en-US" dirty="0"/>
              <a:t>可编程</a:t>
            </a:r>
            <a:r>
              <a:rPr lang="zh-CN" altLang="en-US" dirty="0" smtClean="0"/>
              <a:t>。</a:t>
            </a:r>
            <a:endParaRPr lang="en-US" altLang="zh-CN" dirty="0"/>
          </a:p>
        </p:txBody>
      </p:sp>
      <p:sp>
        <p:nvSpPr>
          <p:cNvPr id="4" name="矩形 3"/>
          <p:cNvSpPr/>
          <p:nvPr/>
        </p:nvSpPr>
        <p:spPr>
          <a:xfrm>
            <a:off x="1619672" y="159566"/>
            <a:ext cx="2723823" cy="369332"/>
          </a:xfrm>
          <a:prstGeom prst="rect">
            <a:avLst/>
          </a:prstGeom>
        </p:spPr>
        <p:txBody>
          <a:bodyPr wrap="none">
            <a:spAutoFit/>
          </a:bodyPr>
          <a:lstStyle/>
          <a:p>
            <a:r>
              <a:rPr lang="zh-CN" altLang="en-US" dirty="0"/>
              <a:t>渲染流水线的下一个阶段</a:t>
            </a:r>
          </a:p>
        </p:txBody>
      </p:sp>
    </p:spTree>
    <p:extLst>
      <p:ext uri="{BB962C8B-B14F-4D97-AF65-F5344CB8AC3E}">
        <p14:creationId xmlns:p14="http://schemas.microsoft.com/office/powerpoint/2010/main" val="3750566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4.51cto.com/wyfs02/M02/8B/1F/wKiom1hFDtThKtVhAAB0mHN5JcY66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1340768"/>
            <a:ext cx="6238875" cy="3200401"/>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a:spLocks noGrp="1"/>
          </p:cNvSpPr>
          <p:nvPr>
            <p:ph idx="1"/>
          </p:nvPr>
        </p:nvSpPr>
        <p:spPr>
          <a:xfrm>
            <a:off x="457200" y="4797152"/>
            <a:ext cx="8229600" cy="1329011"/>
          </a:xfrm>
        </p:spPr>
        <p:txBody>
          <a:bodyPr>
            <a:normAutofit/>
          </a:bodyPr>
          <a:lstStyle/>
          <a:p>
            <a:pPr marL="0" indent="0">
              <a:buNone/>
            </a:pPr>
            <a:r>
              <a:rPr lang="zh-CN" altLang="en-US" dirty="0"/>
              <a:t>片元中的所有属性</a:t>
            </a:r>
            <a:r>
              <a:rPr lang="en-US" altLang="zh-CN" dirty="0"/>
              <a:t>(</a:t>
            </a:r>
            <a:r>
              <a:rPr lang="en-US" altLang="zh-CN" dirty="0" err="1"/>
              <a:t>position,normal,uv</a:t>
            </a:r>
            <a:r>
              <a:rPr lang="zh-CN" altLang="en-US" dirty="0"/>
              <a:t>等</a:t>
            </a:r>
            <a:r>
              <a:rPr lang="en-US" altLang="zh-CN" dirty="0"/>
              <a:t>)</a:t>
            </a:r>
            <a:r>
              <a:rPr lang="zh-CN" altLang="en-US" dirty="0"/>
              <a:t>都是这个三角形中的三个顶点的属性差值而来。</a:t>
            </a:r>
            <a:endParaRPr lang="en-US" altLang="zh-CN" dirty="0"/>
          </a:p>
        </p:txBody>
      </p:sp>
    </p:spTree>
    <p:extLst>
      <p:ext uri="{BB962C8B-B14F-4D97-AF65-F5344CB8AC3E}">
        <p14:creationId xmlns:p14="http://schemas.microsoft.com/office/powerpoint/2010/main" val="2626035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688"/>
            <a:ext cx="8229600" cy="5505475"/>
          </a:xfrm>
        </p:spPr>
        <p:txBody>
          <a:bodyPr/>
          <a:lstStyle/>
          <a:p>
            <a:pPr marL="0" indent="0">
              <a:buNone/>
            </a:pPr>
            <a:r>
              <a:rPr lang="en-US" altLang="zh-CN" dirty="0"/>
              <a:t>3.</a:t>
            </a:r>
            <a:r>
              <a:rPr lang="zh-CN" altLang="en-US" dirty="0"/>
              <a:t>片元着色</a:t>
            </a:r>
            <a:endParaRPr lang="en-US" altLang="zh-CN" dirty="0"/>
          </a:p>
          <a:p>
            <a:pPr marL="0" indent="0">
              <a:buNone/>
            </a:pPr>
            <a:r>
              <a:rPr lang="en-US" altLang="zh-CN" dirty="0"/>
              <a:t>	</a:t>
            </a:r>
            <a:r>
              <a:rPr lang="zh-CN" altLang="en-US" dirty="0"/>
              <a:t>通过三角形遍历产生片元</a:t>
            </a:r>
            <a:r>
              <a:rPr lang="en-US" altLang="zh-CN" dirty="0"/>
              <a:t>,</a:t>
            </a:r>
            <a:r>
              <a:rPr lang="zh-CN" altLang="en-US" dirty="0"/>
              <a:t>并且差值获得每个片元的属性。</a:t>
            </a:r>
            <a:r>
              <a:rPr lang="en-US" altLang="zh-CN" dirty="0"/>
              <a:t>GPU</a:t>
            </a:r>
            <a:r>
              <a:rPr lang="zh-CN" altLang="en-US" dirty="0"/>
              <a:t>通过传入片元属性</a:t>
            </a:r>
            <a:r>
              <a:rPr lang="en-US" altLang="zh-CN" dirty="0"/>
              <a:t>,</a:t>
            </a:r>
            <a:r>
              <a:rPr lang="zh-CN" altLang="en-US" dirty="0"/>
              <a:t>调用</a:t>
            </a:r>
            <a:r>
              <a:rPr lang="en-US" altLang="zh-CN" dirty="0"/>
              <a:t>”</a:t>
            </a:r>
            <a:r>
              <a:rPr lang="zh-CN" altLang="en-US" dirty="0"/>
              <a:t>原料准备</a:t>
            </a:r>
            <a:r>
              <a:rPr lang="en-US" altLang="zh-CN" dirty="0"/>
              <a:t>”</a:t>
            </a:r>
            <a:r>
              <a:rPr lang="zh-CN" altLang="en-US" dirty="0"/>
              <a:t>阶段传入的片元着色</a:t>
            </a:r>
            <a:r>
              <a:rPr lang="zh-CN" altLang="en-US" dirty="0" smtClean="0"/>
              <a:t>器</a:t>
            </a:r>
            <a:r>
              <a:rPr lang="en-US" altLang="zh-CN" dirty="0"/>
              <a:t> (Fragment </a:t>
            </a:r>
            <a:r>
              <a:rPr lang="en-US" altLang="zh-CN" dirty="0" err="1"/>
              <a:t>Shader</a:t>
            </a:r>
            <a:r>
              <a:rPr lang="en-US" altLang="zh-CN" dirty="0"/>
              <a:t>),</a:t>
            </a:r>
            <a:r>
              <a:rPr lang="zh-CN" altLang="en-US" dirty="0"/>
              <a:t>并输出一个颜色值</a:t>
            </a:r>
            <a:r>
              <a:rPr lang="en-US" altLang="zh-CN" dirty="0"/>
              <a:t>,</a:t>
            </a:r>
            <a:r>
              <a:rPr lang="zh-CN" altLang="en-US" dirty="0"/>
              <a:t>代表了该片元的颜色。该阶段是重要的</a:t>
            </a:r>
            <a:r>
              <a:rPr lang="zh-CN" altLang="en-US" b="1" dirty="0"/>
              <a:t>可编程阶段</a:t>
            </a:r>
            <a:r>
              <a:rPr lang="zh-CN" altLang="en-US" dirty="0"/>
              <a:t>。</a:t>
            </a:r>
            <a:endParaRPr lang="en-US" altLang="zh-CN" dirty="0"/>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3896302"/>
            <a:ext cx="4125824" cy="2199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619672" y="159566"/>
            <a:ext cx="2723823" cy="369332"/>
          </a:xfrm>
          <a:prstGeom prst="rect">
            <a:avLst/>
          </a:prstGeom>
        </p:spPr>
        <p:txBody>
          <a:bodyPr wrap="none">
            <a:spAutoFit/>
          </a:bodyPr>
          <a:lstStyle/>
          <a:p>
            <a:r>
              <a:rPr lang="zh-CN" altLang="en-US" dirty="0"/>
              <a:t>渲染流水线的下一个阶段</a:t>
            </a:r>
          </a:p>
        </p:txBody>
      </p:sp>
    </p:spTree>
    <p:extLst>
      <p:ext uri="{BB962C8B-B14F-4D97-AF65-F5344CB8AC3E}">
        <p14:creationId xmlns:p14="http://schemas.microsoft.com/office/powerpoint/2010/main" val="2391680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.Net</a:t>
            </a:r>
            <a:r>
              <a:rPr lang="en-US" altLang="zh-CN" dirty="0"/>
              <a:t> Framework</a:t>
            </a:r>
            <a:r>
              <a:rPr lang="zh-CN" altLang="en-US" dirty="0"/>
              <a:t>框架图</a:t>
            </a:r>
          </a:p>
        </p:txBody>
      </p:sp>
      <p:pic>
        <p:nvPicPr>
          <p:cNvPr id="512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0" y="1171575"/>
            <a:ext cx="7351713"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67038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908720"/>
            <a:ext cx="8147248" cy="5217443"/>
          </a:xfrm>
        </p:spPr>
        <p:txBody>
          <a:bodyPr>
            <a:normAutofit fontScale="85000" lnSpcReduction="20000"/>
          </a:bodyPr>
          <a:lstStyle/>
          <a:p>
            <a:r>
              <a:rPr lang="zh-CN" altLang="en-US" dirty="0"/>
              <a:t>逐片元操作</a:t>
            </a:r>
            <a:endParaRPr lang="en-US" altLang="zh-CN" dirty="0"/>
          </a:p>
          <a:p>
            <a:pPr marL="0" indent="0">
              <a:buNone/>
            </a:pPr>
            <a:r>
              <a:rPr lang="en-US" altLang="zh-CN" dirty="0"/>
              <a:t>    </a:t>
            </a:r>
            <a:r>
              <a:rPr lang="zh-CN" altLang="en-US" dirty="0"/>
              <a:t>经过片元着色阶段</a:t>
            </a:r>
            <a:r>
              <a:rPr lang="en-US" altLang="zh-CN" dirty="0"/>
              <a:t>,</a:t>
            </a:r>
            <a:r>
              <a:rPr lang="zh-CN" altLang="en-US" dirty="0"/>
              <a:t>获得了片元的颜色值。但是这个还不是最终屏幕上显示的颜色</a:t>
            </a:r>
            <a:r>
              <a:rPr lang="en-US" altLang="zh-CN" dirty="0"/>
              <a:t>,</a:t>
            </a:r>
            <a:r>
              <a:rPr lang="zh-CN" altLang="en-US" dirty="0"/>
              <a:t>在屏幕上的同一个像素</a:t>
            </a:r>
            <a:r>
              <a:rPr lang="zh-CN" altLang="en-US" dirty="0" smtClean="0"/>
              <a:t>点可能有</a:t>
            </a:r>
            <a:r>
              <a:rPr lang="zh-CN" altLang="en-US" dirty="0"/>
              <a:t>多个片元与之对应</a:t>
            </a:r>
            <a:r>
              <a:rPr lang="en-US" altLang="zh-CN" dirty="0"/>
              <a:t>,</a:t>
            </a:r>
            <a:r>
              <a:rPr lang="zh-CN" altLang="en-US" dirty="0"/>
              <a:t>应该怎么办？还需要经过几道测试</a:t>
            </a:r>
            <a:r>
              <a:rPr lang="en-US" altLang="zh-CN" dirty="0"/>
              <a:t>,</a:t>
            </a:r>
            <a:r>
              <a:rPr lang="zh-CN" altLang="en-US" dirty="0"/>
              <a:t>才能得到屏幕颜色值。</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模板测试</a:t>
            </a:r>
            <a:r>
              <a:rPr lang="en-US" altLang="zh-CN" dirty="0"/>
              <a:t>:</a:t>
            </a:r>
            <a:r>
              <a:rPr lang="zh-CN" altLang="en-US" dirty="0"/>
              <a:t>常常用来实现遮罩功能</a:t>
            </a:r>
            <a:r>
              <a:rPr lang="en-US" altLang="zh-CN" dirty="0"/>
              <a:t>,</a:t>
            </a:r>
            <a:r>
              <a:rPr lang="zh-CN" altLang="en-US" dirty="0"/>
              <a:t>如</a:t>
            </a:r>
            <a:r>
              <a:rPr lang="en-US" altLang="zh-CN" dirty="0" err="1"/>
              <a:t>ScrollView</a:t>
            </a:r>
            <a:r>
              <a:rPr lang="zh-CN" altLang="en-US" dirty="0"/>
              <a:t>控件。</a:t>
            </a:r>
            <a:endParaRPr lang="en-US" altLang="zh-CN" dirty="0"/>
          </a:p>
          <a:p>
            <a:pPr marL="0" indent="0">
              <a:buNone/>
            </a:pPr>
            <a:r>
              <a:rPr lang="zh-CN" altLang="en-US" dirty="0"/>
              <a:t>深度测试</a:t>
            </a:r>
            <a:r>
              <a:rPr lang="en-US" altLang="zh-CN" dirty="0"/>
              <a:t>:</a:t>
            </a:r>
            <a:r>
              <a:rPr lang="zh-CN" altLang="en-US" dirty="0"/>
              <a:t>确保被遮挡的物体不会显示在前面。</a:t>
            </a:r>
            <a:endParaRPr lang="en-US" altLang="zh-CN" dirty="0"/>
          </a:p>
          <a:p>
            <a:pPr marL="0" indent="0">
              <a:buNone/>
            </a:pPr>
            <a:r>
              <a:rPr lang="en-US" altLang="zh-CN" dirty="0"/>
              <a:t>(</a:t>
            </a:r>
            <a:r>
              <a:rPr lang="zh-CN" altLang="en-US" dirty="0"/>
              <a:t>还记得前面屏幕映射</a:t>
            </a:r>
            <a:r>
              <a:rPr lang="en-US" altLang="zh-CN" dirty="0"/>
              <a:t>,”</a:t>
            </a:r>
            <a:r>
              <a:rPr lang="zh-CN" altLang="en-US" dirty="0"/>
              <a:t>丢掉的</a:t>
            </a:r>
            <a:r>
              <a:rPr lang="en-US" altLang="zh-CN" dirty="0"/>
              <a:t>”Z</a:t>
            </a:r>
            <a:r>
              <a:rPr lang="zh-CN" altLang="en-US" dirty="0"/>
              <a:t>值吗</a:t>
            </a:r>
            <a:r>
              <a:rPr lang="en-US" altLang="zh-CN" dirty="0"/>
              <a:t>)</a:t>
            </a:r>
          </a:p>
          <a:p>
            <a:pPr marL="0" indent="0">
              <a:buNone/>
            </a:pPr>
            <a:r>
              <a:rPr lang="zh-CN" altLang="en-US" dirty="0"/>
              <a:t>混合</a:t>
            </a:r>
            <a:r>
              <a:rPr lang="en-US" altLang="zh-CN" dirty="0"/>
              <a:t>:</a:t>
            </a:r>
            <a:r>
              <a:rPr lang="zh-CN" altLang="en-US" dirty="0"/>
              <a:t>用来实现半透明效果</a:t>
            </a:r>
            <a:r>
              <a:rPr lang="zh-CN" altLang="en-US" dirty="0" smtClean="0"/>
              <a:t>。</a:t>
            </a:r>
            <a:endParaRPr lang="en-US" altLang="zh-CN" dirty="0" smtClean="0"/>
          </a:p>
          <a:p>
            <a:pPr marL="0" indent="0">
              <a:buNone/>
            </a:pPr>
            <a:r>
              <a:rPr lang="en-US" altLang="zh-CN" dirty="0" smtClean="0"/>
              <a:t>(</a:t>
            </a:r>
            <a:r>
              <a:rPr lang="zh-CN" altLang="en-US" b="1" dirty="0"/>
              <a:t>注意</a:t>
            </a:r>
            <a:r>
              <a:rPr lang="en-US" altLang="zh-CN" b="1" dirty="0"/>
              <a:t>:</a:t>
            </a:r>
            <a:r>
              <a:rPr lang="zh-CN" altLang="en-US" b="1" dirty="0"/>
              <a:t>上面的顺序并不是固定的，具体和</a:t>
            </a:r>
            <a:r>
              <a:rPr lang="en-US" altLang="zh-CN" b="1" dirty="0"/>
              <a:t>GPU</a:t>
            </a:r>
            <a:r>
              <a:rPr lang="zh-CN" altLang="en-US" b="1" dirty="0"/>
              <a:t>有关</a:t>
            </a:r>
            <a:r>
              <a:rPr lang="en-US" altLang="zh-CN" dirty="0"/>
              <a:t>)</a:t>
            </a:r>
            <a:endParaRPr lang="zh-CN" altLang="en-US"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372" y="2636912"/>
            <a:ext cx="8340447"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619672" y="159566"/>
            <a:ext cx="2723823" cy="369332"/>
          </a:xfrm>
          <a:prstGeom prst="rect">
            <a:avLst/>
          </a:prstGeom>
        </p:spPr>
        <p:txBody>
          <a:bodyPr wrap="none">
            <a:spAutoFit/>
          </a:bodyPr>
          <a:lstStyle/>
          <a:p>
            <a:r>
              <a:rPr lang="zh-CN" altLang="en-US" dirty="0"/>
              <a:t>渲染流水线的下一个阶段</a:t>
            </a:r>
          </a:p>
        </p:txBody>
      </p:sp>
    </p:spTree>
    <p:extLst>
      <p:ext uri="{BB962C8B-B14F-4D97-AF65-F5344CB8AC3E}">
        <p14:creationId xmlns:p14="http://schemas.microsoft.com/office/powerpoint/2010/main" val="28139741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a:xfrm>
            <a:off x="467544" y="908720"/>
            <a:ext cx="8219256" cy="5688632"/>
          </a:xfrm>
        </p:spPr>
        <p:txBody>
          <a:bodyPr>
            <a:normAutofit/>
          </a:bodyPr>
          <a:lstStyle/>
          <a:p>
            <a:pPr marL="0" indent="0">
              <a:buNone/>
            </a:pPr>
            <a:r>
              <a:rPr lang="zh-CN" altLang="en-US" dirty="0"/>
              <a:t>一张较详细的流水线图</a:t>
            </a:r>
            <a:r>
              <a:rPr lang="en-US" altLang="zh-CN" dirty="0"/>
              <a:t>:</a:t>
            </a:r>
          </a:p>
        </p:txBody>
      </p:sp>
      <p:pic>
        <p:nvPicPr>
          <p:cNvPr id="717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19" y="1628800"/>
            <a:ext cx="7589837"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91824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3D</a:t>
            </a:r>
            <a:r>
              <a:rPr lang="zh-CN" altLang="en-US" dirty="0"/>
              <a:t>数学基础</a:t>
            </a:r>
          </a:p>
        </p:txBody>
      </p:sp>
      <p:sp>
        <p:nvSpPr>
          <p:cNvPr id="3" name="内容占位符 2"/>
          <p:cNvSpPr>
            <a:spLocks noGrp="1"/>
          </p:cNvSpPr>
          <p:nvPr>
            <p:ph idx="1"/>
          </p:nvPr>
        </p:nvSpPr>
        <p:spPr/>
        <p:txBody>
          <a:bodyPr>
            <a:normAutofit fontScale="92500" lnSpcReduction="10000"/>
          </a:bodyPr>
          <a:lstStyle/>
          <a:p>
            <a:pPr marL="0" indent="0">
              <a:buNone/>
            </a:pPr>
            <a:r>
              <a:rPr lang="zh-CN" altLang="en-US" dirty="0"/>
              <a:t>在虚拟的游戏世界中</a:t>
            </a:r>
            <a:r>
              <a:rPr lang="en-US" altLang="zh-CN" dirty="0"/>
              <a:t>,</a:t>
            </a:r>
            <a:r>
              <a:rPr lang="zh-CN" altLang="en-US" dirty="0"/>
              <a:t>物体与物体之前的空间关系</a:t>
            </a:r>
            <a:r>
              <a:rPr lang="en-US" altLang="zh-CN" dirty="0"/>
              <a:t>,</a:t>
            </a:r>
            <a:r>
              <a:rPr lang="zh-CN" altLang="en-US" dirty="0"/>
              <a:t>是建立在数学理论之上了。只有了解了这些数学理论，才能更好的操控这些虚拟对象。我们前面已经了解到</a:t>
            </a:r>
            <a:r>
              <a:rPr lang="zh-CN" altLang="en-US" dirty="0" smtClean="0"/>
              <a:t>，可以</a:t>
            </a:r>
            <a:r>
              <a:rPr lang="zh-CN" altLang="en-US" dirty="0"/>
              <a:t>通过</a:t>
            </a:r>
            <a:r>
              <a:rPr lang="en-US" altLang="zh-CN" dirty="0"/>
              <a:t>”</a:t>
            </a:r>
            <a:r>
              <a:rPr lang="zh-CN" altLang="en-US" dirty="0"/>
              <a:t>描点法</a:t>
            </a:r>
            <a:r>
              <a:rPr lang="en-US" altLang="zh-CN" dirty="0" smtClean="0"/>
              <a:t>”,</a:t>
            </a:r>
            <a:r>
              <a:rPr lang="zh-CN" altLang="en-US" dirty="0" smtClean="0"/>
              <a:t>来描述</a:t>
            </a:r>
            <a:r>
              <a:rPr lang="zh-CN" altLang="en-US" dirty="0"/>
              <a:t>一个</a:t>
            </a:r>
            <a:r>
              <a:rPr lang="en-US" altLang="zh-CN" dirty="0"/>
              <a:t>3D</a:t>
            </a:r>
            <a:r>
              <a:rPr lang="zh-CN" altLang="en-US" dirty="0"/>
              <a:t>物体</a:t>
            </a:r>
            <a:r>
              <a:rPr lang="en-US" altLang="zh-CN" dirty="0"/>
              <a:t>,</a:t>
            </a:r>
          </a:p>
          <a:p>
            <a:pPr marL="0" indent="0">
              <a:buNone/>
            </a:pPr>
            <a:r>
              <a:rPr lang="zh-CN" altLang="en-US" dirty="0"/>
              <a:t>但是我们应该如何控制</a:t>
            </a:r>
            <a:r>
              <a:rPr lang="zh-CN" altLang="en-US" dirty="0" smtClean="0"/>
              <a:t>它</a:t>
            </a:r>
            <a:r>
              <a:rPr lang="en-US" altLang="zh-CN" dirty="0" smtClean="0"/>
              <a:t>,</a:t>
            </a:r>
            <a:r>
              <a:rPr lang="zh-CN" altLang="en-US" dirty="0" smtClean="0"/>
              <a:t>移动</a:t>
            </a:r>
            <a:r>
              <a:rPr lang="en-US" altLang="zh-CN" dirty="0"/>
              <a:t>,</a:t>
            </a:r>
            <a:r>
              <a:rPr lang="zh-CN" altLang="en-US" dirty="0"/>
              <a:t>旋转</a:t>
            </a:r>
            <a:r>
              <a:rPr lang="en-US" altLang="zh-CN" dirty="0"/>
              <a:t>,</a:t>
            </a:r>
            <a:r>
              <a:rPr lang="zh-CN" altLang="en-US" dirty="0"/>
              <a:t>缩放呢</a:t>
            </a:r>
            <a:r>
              <a:rPr lang="en-US" altLang="zh-CN" dirty="0"/>
              <a:t>?</a:t>
            </a:r>
            <a:r>
              <a:rPr lang="zh-CN" altLang="en-US" dirty="0"/>
              <a:t>要回答这个问题</a:t>
            </a:r>
            <a:r>
              <a:rPr lang="en-US" altLang="zh-CN" dirty="0"/>
              <a:t>,</a:t>
            </a:r>
            <a:r>
              <a:rPr lang="zh-CN" altLang="en-US" dirty="0"/>
              <a:t>我们需要了解下面三个知识点</a:t>
            </a:r>
            <a:r>
              <a:rPr lang="en-US" altLang="zh-CN" dirty="0"/>
              <a:t>:</a:t>
            </a:r>
          </a:p>
          <a:p>
            <a:pPr marL="0" indent="0">
              <a:buNone/>
            </a:pPr>
            <a:endParaRPr lang="en-US" altLang="zh-CN" dirty="0"/>
          </a:p>
          <a:p>
            <a:pPr marL="0" indent="0">
              <a:buNone/>
            </a:pPr>
            <a:r>
              <a:rPr lang="zh-CN" altLang="en-US" dirty="0"/>
              <a:t>一、坐标系与坐标空间</a:t>
            </a:r>
            <a:endParaRPr lang="en-US" altLang="zh-CN" dirty="0"/>
          </a:p>
          <a:p>
            <a:pPr marL="0" indent="0">
              <a:buNone/>
            </a:pPr>
            <a:r>
              <a:rPr lang="zh-CN" altLang="en-US" dirty="0"/>
              <a:t>二、向量</a:t>
            </a:r>
            <a:endParaRPr lang="en-US" altLang="zh-CN" dirty="0"/>
          </a:p>
          <a:p>
            <a:pPr marL="0" indent="0">
              <a:buNone/>
            </a:pPr>
            <a:r>
              <a:rPr lang="zh-CN" altLang="en-US" dirty="0"/>
              <a:t>三、矩阵</a:t>
            </a:r>
          </a:p>
        </p:txBody>
      </p:sp>
    </p:spTree>
    <p:extLst>
      <p:ext uri="{BB962C8B-B14F-4D97-AF65-F5344CB8AC3E}">
        <p14:creationId xmlns:p14="http://schemas.microsoft.com/office/powerpoint/2010/main" val="2372257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坐标系与坐标空间</a:t>
            </a:r>
          </a:p>
        </p:txBody>
      </p:sp>
      <p:sp>
        <p:nvSpPr>
          <p:cNvPr id="3" name="内容占位符 2"/>
          <p:cNvSpPr>
            <a:spLocks noGrp="1"/>
          </p:cNvSpPr>
          <p:nvPr>
            <p:ph idx="1"/>
          </p:nvPr>
        </p:nvSpPr>
        <p:spPr/>
        <p:txBody>
          <a:bodyPr/>
          <a:lstStyle/>
          <a:p>
            <a:r>
              <a:rPr lang="zh-CN" altLang="en-US" dirty="0"/>
              <a:t>一个笛卡尔坐标系</a:t>
            </a:r>
            <a:r>
              <a:rPr lang="en-US" altLang="zh-CN" dirty="0"/>
              <a:t>,</a:t>
            </a:r>
            <a:r>
              <a:rPr lang="zh-CN" altLang="en-US" dirty="0"/>
              <a:t>由一组</a:t>
            </a:r>
            <a:r>
              <a:rPr lang="zh-CN" altLang="en-US" b="1" dirty="0"/>
              <a:t>相互垂直</a:t>
            </a:r>
            <a:r>
              <a:rPr lang="zh-CN" altLang="en-US" dirty="0"/>
              <a:t>的坐标轴构成</a:t>
            </a:r>
            <a:r>
              <a:rPr lang="en-US" altLang="zh-CN" dirty="0"/>
              <a:t>,</a:t>
            </a:r>
            <a:r>
              <a:rPr lang="zh-CN" altLang="en-US" dirty="0"/>
              <a:t>它们的交点叫作</a:t>
            </a:r>
            <a:r>
              <a:rPr lang="zh-CN" altLang="en-US" b="1" dirty="0"/>
              <a:t>原点</a:t>
            </a:r>
            <a:r>
              <a:rPr lang="zh-CN" altLang="en-US" dirty="0"/>
              <a:t>。</a:t>
            </a:r>
            <a:endParaRPr lang="en-US" altLang="zh-CN" dirty="0"/>
          </a:p>
          <a:p>
            <a:r>
              <a:rPr lang="zh-CN" altLang="en-US" dirty="0"/>
              <a:t>这些坐标轴也叫作该坐标系的</a:t>
            </a:r>
            <a:r>
              <a:rPr lang="zh-CN" altLang="en-US" b="1" dirty="0"/>
              <a:t>基向量</a:t>
            </a:r>
            <a:endParaRPr lang="en-US" altLang="zh-CN" b="1" dirty="0"/>
          </a:p>
          <a:p>
            <a:r>
              <a:rPr lang="zh-CN" altLang="en-US" dirty="0"/>
              <a:t>如果这些向量的长度都为</a:t>
            </a:r>
            <a:r>
              <a:rPr lang="en-US" altLang="zh-CN" dirty="0"/>
              <a:t>1,</a:t>
            </a:r>
            <a:r>
              <a:rPr lang="zh-CN" altLang="en-US" dirty="0"/>
              <a:t>那么这组向量叫做</a:t>
            </a:r>
            <a:r>
              <a:rPr lang="zh-CN" altLang="en-US" b="1" dirty="0"/>
              <a:t>标准正交基</a:t>
            </a:r>
            <a:r>
              <a:rPr lang="en-US" altLang="zh-CN" b="1" dirty="0"/>
              <a:t>,</a:t>
            </a:r>
            <a:r>
              <a:rPr lang="zh-CN" altLang="en-US" dirty="0"/>
              <a:t>否则叫做</a:t>
            </a:r>
            <a:r>
              <a:rPr lang="zh-CN" altLang="en-US" b="1" dirty="0"/>
              <a:t>正交基。</a:t>
            </a:r>
          </a:p>
        </p:txBody>
      </p:sp>
      <p:pic>
        <p:nvPicPr>
          <p:cNvPr id="18436" name="Picture 4"/>
          <p:cNvPicPr>
            <a:picLocks noChangeAspect="1" noChangeArrowheads="1"/>
          </p:cNvPicPr>
          <p:nvPr/>
        </p:nvPicPr>
        <p:blipFill>
          <a:blip r:embed="rId2" cstate="print"/>
          <a:srcRect/>
          <a:stretch>
            <a:fillRect/>
          </a:stretch>
        </p:blipFill>
        <p:spPr bwMode="auto">
          <a:xfrm>
            <a:off x="2051720" y="4365104"/>
            <a:ext cx="4176463" cy="196225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24744"/>
            <a:ext cx="8229600" cy="5001419"/>
          </a:xfrm>
        </p:spPr>
        <p:txBody>
          <a:bodyPr>
            <a:normAutofit lnSpcReduction="10000"/>
          </a:bodyPr>
          <a:lstStyle/>
          <a:p>
            <a:r>
              <a:rPr lang="zh-CN" altLang="en-US" dirty="0"/>
              <a:t>在三维笛卡尔坐标系中</a:t>
            </a:r>
            <a:r>
              <a:rPr lang="en-US" altLang="zh-CN" dirty="0"/>
              <a:t>,</a:t>
            </a:r>
            <a:r>
              <a:rPr lang="zh-CN" altLang="en-US" dirty="0"/>
              <a:t>如果两个坐标系能够通过旋转使所有的坐标轴重合，那么这两个坐标系属于同一类</a:t>
            </a:r>
            <a:r>
              <a:rPr lang="zh-CN" altLang="en-US" dirty="0" smtClean="0"/>
              <a:t>坐标系。一般有左手坐标系和右手坐标系之分。</a:t>
            </a:r>
            <a:endParaRPr lang="en-US" altLang="zh-CN" dirty="0"/>
          </a:p>
          <a:p>
            <a:r>
              <a:rPr lang="en-US" altLang="zh-CN" dirty="0"/>
              <a:t>DX</a:t>
            </a:r>
            <a:r>
              <a:rPr lang="zh-CN" altLang="en-US" dirty="0"/>
              <a:t>中是使用左手坐标系</a:t>
            </a:r>
            <a:endParaRPr lang="en-US" altLang="zh-CN" dirty="0"/>
          </a:p>
          <a:p>
            <a:r>
              <a:rPr lang="en-US" altLang="zh-CN" dirty="0"/>
              <a:t>GL</a:t>
            </a:r>
            <a:r>
              <a:rPr lang="zh-CN" altLang="en-US" dirty="0"/>
              <a:t>中是使用右手坐标系</a:t>
            </a:r>
            <a:endParaRPr lang="en-US" altLang="zh-CN" dirty="0"/>
          </a:p>
          <a:p>
            <a:r>
              <a:rPr lang="en-US" altLang="zh-CN" dirty="0"/>
              <a:t>Unity</a:t>
            </a:r>
            <a:r>
              <a:rPr lang="zh-CN" altLang="en-US" dirty="0"/>
              <a:t>中观察空间使用的是右手坐标系，其他坐标空间使用</a:t>
            </a:r>
            <a:r>
              <a:rPr lang="zh-CN" altLang="en-US" dirty="0" smtClean="0"/>
              <a:t>的都是</a:t>
            </a:r>
            <a:r>
              <a:rPr lang="zh-CN" altLang="en-US" dirty="0"/>
              <a:t>左手坐标。一般不需要关心这些差异，</a:t>
            </a:r>
            <a:r>
              <a:rPr lang="en-US" altLang="zh-CN" dirty="0"/>
              <a:t>Unity</a:t>
            </a:r>
            <a:r>
              <a:rPr lang="zh-CN" altLang="en-US" dirty="0"/>
              <a:t>底层已经</a:t>
            </a:r>
            <a:endParaRPr lang="en-US" altLang="zh-CN" dirty="0"/>
          </a:p>
          <a:p>
            <a:pPr marL="0" indent="0">
              <a:buNone/>
            </a:pPr>
            <a:r>
              <a:rPr lang="zh-CN" altLang="en-US" dirty="0"/>
              <a:t>   帮我们处理好了。</a:t>
            </a: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4288" y="5157192"/>
            <a:ext cx="1171575"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标题 1"/>
          <p:cNvSpPr>
            <a:spLocks noGrp="1"/>
          </p:cNvSpPr>
          <p:nvPr>
            <p:ph type="title"/>
          </p:nvPr>
        </p:nvSpPr>
        <p:spPr>
          <a:xfrm>
            <a:off x="1403648" y="0"/>
            <a:ext cx="8229600" cy="704610"/>
          </a:xfrm>
        </p:spPr>
        <p:txBody>
          <a:bodyPr>
            <a:normAutofit/>
          </a:bodyPr>
          <a:lstStyle/>
          <a:p>
            <a:r>
              <a:rPr lang="zh-CN" altLang="en-US" dirty="0"/>
              <a:t>坐标系分类</a:t>
            </a:r>
          </a:p>
        </p:txBody>
      </p:sp>
    </p:spTree>
    <p:extLst>
      <p:ext uri="{BB962C8B-B14F-4D97-AF65-F5344CB8AC3E}">
        <p14:creationId xmlns:p14="http://schemas.microsoft.com/office/powerpoint/2010/main" val="9304956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12776"/>
            <a:ext cx="8229600" cy="4713387"/>
          </a:xfrm>
        </p:spPr>
        <p:txBody>
          <a:bodyPr/>
          <a:lstStyle/>
          <a:p>
            <a:r>
              <a:rPr lang="zh-CN" altLang="en-US" dirty="0"/>
              <a:t>根据不同的问题</a:t>
            </a:r>
            <a:r>
              <a:rPr lang="en-US" altLang="zh-CN" dirty="0"/>
              <a:t>,</a:t>
            </a:r>
            <a:r>
              <a:rPr lang="zh-CN" altLang="en-US" dirty="0"/>
              <a:t>我们需要有多个不同的坐标</a:t>
            </a:r>
            <a:r>
              <a:rPr lang="zh-CN" altLang="en-US" dirty="0" smtClean="0"/>
              <a:t>空间</a:t>
            </a:r>
            <a:r>
              <a:rPr lang="en-US" altLang="zh-CN" dirty="0" smtClean="0"/>
              <a:t>,</a:t>
            </a:r>
            <a:r>
              <a:rPr lang="zh-CN" altLang="en-US" dirty="0" smtClean="0"/>
              <a:t>主要包括：</a:t>
            </a:r>
            <a:endParaRPr lang="en-US" altLang="zh-CN" dirty="0"/>
          </a:p>
          <a:p>
            <a:pPr marL="0" indent="0">
              <a:buNone/>
            </a:pPr>
            <a:r>
              <a:rPr lang="zh-CN" altLang="en-US" dirty="0"/>
              <a:t>   </a:t>
            </a:r>
            <a:r>
              <a:rPr lang="en-US" altLang="zh-CN" dirty="0"/>
              <a:t>1.</a:t>
            </a:r>
            <a:r>
              <a:rPr lang="zh-CN" altLang="en-US" dirty="0"/>
              <a:t>局部空间</a:t>
            </a:r>
            <a:endParaRPr lang="en-US" altLang="zh-CN" dirty="0"/>
          </a:p>
          <a:p>
            <a:pPr marL="0" indent="0">
              <a:buNone/>
            </a:pPr>
            <a:r>
              <a:rPr lang="en-US" altLang="zh-CN" dirty="0"/>
              <a:t>   2.</a:t>
            </a:r>
            <a:r>
              <a:rPr lang="zh-CN" altLang="en-US" dirty="0"/>
              <a:t>世界空间</a:t>
            </a:r>
            <a:r>
              <a:rPr lang="en-US" altLang="zh-CN" dirty="0"/>
              <a:t/>
            </a:r>
            <a:br>
              <a:rPr lang="en-US" altLang="zh-CN" dirty="0"/>
            </a:br>
            <a:r>
              <a:rPr lang="en-US" altLang="zh-CN" dirty="0"/>
              <a:t>   3.</a:t>
            </a:r>
            <a:r>
              <a:rPr lang="zh-CN" altLang="en-US" dirty="0"/>
              <a:t>观察空间</a:t>
            </a:r>
            <a:endParaRPr lang="en-US" altLang="zh-CN" dirty="0"/>
          </a:p>
          <a:p>
            <a:pPr marL="0" indent="0">
              <a:buNone/>
            </a:pPr>
            <a:r>
              <a:rPr lang="en-US" altLang="zh-CN" dirty="0"/>
              <a:t>   4.</a:t>
            </a:r>
            <a:r>
              <a:rPr lang="zh-CN" altLang="en-US" dirty="0"/>
              <a:t>裁剪空间</a:t>
            </a:r>
            <a:endParaRPr lang="en-US" altLang="zh-CN" dirty="0"/>
          </a:p>
          <a:p>
            <a:pPr marL="0" indent="0">
              <a:buNone/>
            </a:pPr>
            <a:r>
              <a:rPr lang="en-US" altLang="zh-CN" dirty="0"/>
              <a:t>   5.</a:t>
            </a:r>
            <a:r>
              <a:rPr lang="zh-CN" altLang="en-US" dirty="0"/>
              <a:t>屏幕空间</a:t>
            </a:r>
            <a:endParaRPr lang="en-US" altLang="zh-CN" dirty="0"/>
          </a:p>
        </p:txBody>
      </p:sp>
      <p:sp>
        <p:nvSpPr>
          <p:cNvPr id="4" name="标题 1"/>
          <p:cNvSpPr>
            <a:spLocks noGrp="1"/>
          </p:cNvSpPr>
          <p:nvPr>
            <p:ph type="title"/>
          </p:nvPr>
        </p:nvSpPr>
        <p:spPr>
          <a:xfrm>
            <a:off x="1619672" y="44624"/>
            <a:ext cx="8229600" cy="504056"/>
          </a:xfrm>
        </p:spPr>
        <p:txBody>
          <a:bodyPr>
            <a:normAutofit fontScale="90000"/>
          </a:bodyPr>
          <a:lstStyle/>
          <a:p>
            <a:r>
              <a:rPr lang="zh-CN" altLang="en-US" dirty="0"/>
              <a:t>坐标空间</a:t>
            </a:r>
          </a:p>
        </p:txBody>
      </p:sp>
    </p:spTree>
    <p:extLst>
      <p:ext uri="{BB962C8B-B14F-4D97-AF65-F5344CB8AC3E}">
        <p14:creationId xmlns:p14="http://schemas.microsoft.com/office/powerpoint/2010/main" val="695917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4"/>
            <a:ext cx="8229600" cy="5361459"/>
          </a:xfrm>
        </p:spPr>
        <p:txBody>
          <a:bodyPr/>
          <a:lstStyle/>
          <a:p>
            <a:r>
              <a:rPr lang="zh-CN" altLang="en-US" dirty="0"/>
              <a:t>局部空间</a:t>
            </a:r>
            <a:endParaRPr lang="en-US" altLang="zh-CN" dirty="0"/>
          </a:p>
          <a:p>
            <a:pPr marL="0" indent="0">
              <a:buNone/>
            </a:pPr>
            <a:r>
              <a:rPr lang="en-US" altLang="zh-CN" dirty="0"/>
              <a:t>   </a:t>
            </a:r>
            <a:r>
              <a:rPr lang="zh-CN" altLang="en-US" dirty="0"/>
              <a:t>每个模型都有它的局部空间。模型中的顶点记录的坐标位置是在局部坐标空间下的坐标。</a:t>
            </a:r>
            <a:endParaRPr lang="en-US" altLang="zh-CN" dirty="0"/>
          </a:p>
          <a:p>
            <a:pPr marL="0" indent="0">
              <a:buNone/>
            </a:pPr>
            <a:r>
              <a:rPr lang="en-US" altLang="zh-CN" dirty="0"/>
              <a:t>Unity</a:t>
            </a:r>
            <a:r>
              <a:rPr lang="zh-CN" altLang="en-US" dirty="0"/>
              <a:t>中局部</a:t>
            </a:r>
            <a:r>
              <a:rPr lang="zh-CN" altLang="en-US" dirty="0" smtClean="0"/>
              <a:t>空间是</a:t>
            </a:r>
            <a:r>
              <a:rPr lang="zh-CN" altLang="en-US" dirty="0"/>
              <a:t>左手坐标系。</a:t>
            </a:r>
            <a:endParaRPr lang="en-US" altLang="zh-CN" dirty="0"/>
          </a:p>
          <a:p>
            <a:pPr marL="0" indent="0">
              <a:buNone/>
            </a:pPr>
            <a:endParaRPr lang="en-US" altLang="zh-CN" dirty="0"/>
          </a:p>
        </p:txBody>
      </p:sp>
    </p:spTree>
    <p:extLst>
      <p:ext uri="{BB962C8B-B14F-4D97-AF65-F5344CB8AC3E}">
        <p14:creationId xmlns:p14="http://schemas.microsoft.com/office/powerpoint/2010/main" val="384431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980728"/>
            <a:ext cx="8219256" cy="5145435"/>
          </a:xfrm>
        </p:spPr>
        <p:txBody>
          <a:bodyPr>
            <a:normAutofit fontScale="85000" lnSpcReduction="20000"/>
          </a:bodyPr>
          <a:lstStyle/>
          <a:p>
            <a:r>
              <a:rPr lang="en-US" altLang="zh-CN" dirty="0"/>
              <a:t>Unity</a:t>
            </a:r>
            <a:r>
              <a:rPr lang="zh-CN" altLang="en-US" dirty="0"/>
              <a:t>的局部坐标系中，我们经常使用特有名称来指定一些方向</a:t>
            </a:r>
            <a:r>
              <a:rPr lang="en-US" altLang="zh-CN" dirty="0"/>
              <a:t>:</a:t>
            </a:r>
          </a:p>
          <a:p>
            <a:endParaRPr lang="en-US" altLang="zh-CN" dirty="0"/>
          </a:p>
          <a:p>
            <a:pPr>
              <a:buNone/>
            </a:pPr>
            <a:r>
              <a:rPr lang="en-US" altLang="zh-CN" dirty="0"/>
              <a:t>    </a:t>
            </a:r>
            <a:r>
              <a:rPr lang="zh-CN" altLang="en-US" dirty="0"/>
              <a:t>前</a:t>
            </a:r>
            <a:r>
              <a:rPr lang="en-US" altLang="zh-CN" dirty="0"/>
              <a:t>(forward):</a:t>
            </a:r>
            <a:r>
              <a:rPr lang="zh-CN" altLang="en-US" dirty="0"/>
              <a:t>表示</a:t>
            </a:r>
            <a:r>
              <a:rPr lang="en-US" altLang="zh-CN" dirty="0"/>
              <a:t>+z</a:t>
            </a:r>
            <a:r>
              <a:rPr lang="zh-CN" altLang="en-US" dirty="0"/>
              <a:t>轴方向</a:t>
            </a:r>
            <a:endParaRPr lang="en-US" altLang="zh-CN" dirty="0"/>
          </a:p>
          <a:p>
            <a:pPr>
              <a:buNone/>
            </a:pPr>
            <a:r>
              <a:rPr lang="en-US" altLang="zh-CN" dirty="0"/>
              <a:t>    </a:t>
            </a:r>
            <a:r>
              <a:rPr lang="zh-CN" altLang="en-US" dirty="0"/>
              <a:t>后</a:t>
            </a:r>
            <a:r>
              <a:rPr lang="en-US" altLang="zh-CN" dirty="0"/>
              <a:t>(back)      :</a:t>
            </a:r>
            <a:r>
              <a:rPr lang="zh-CN" altLang="en-US" dirty="0"/>
              <a:t>表示</a:t>
            </a:r>
            <a:r>
              <a:rPr lang="en-US" altLang="zh-CN" dirty="0"/>
              <a:t>-z</a:t>
            </a:r>
            <a:r>
              <a:rPr lang="zh-CN" altLang="en-US" dirty="0"/>
              <a:t>轴方向</a:t>
            </a:r>
            <a:endParaRPr lang="en-US" altLang="zh-CN" dirty="0"/>
          </a:p>
          <a:p>
            <a:pPr>
              <a:buNone/>
            </a:pPr>
            <a:r>
              <a:rPr lang="en-US" altLang="zh-CN" dirty="0"/>
              <a:t>    </a:t>
            </a:r>
            <a:r>
              <a:rPr lang="zh-CN" altLang="en-US" dirty="0"/>
              <a:t>右</a:t>
            </a:r>
            <a:r>
              <a:rPr lang="en-US" altLang="zh-CN" dirty="0"/>
              <a:t>(right)      :</a:t>
            </a:r>
            <a:r>
              <a:rPr lang="zh-CN" altLang="en-US" dirty="0"/>
              <a:t>表示</a:t>
            </a:r>
            <a:r>
              <a:rPr lang="en-US" altLang="zh-CN" dirty="0"/>
              <a:t>+x</a:t>
            </a:r>
            <a:r>
              <a:rPr lang="zh-CN" altLang="en-US" dirty="0"/>
              <a:t>方向</a:t>
            </a:r>
            <a:endParaRPr lang="en-US" altLang="zh-CN" dirty="0"/>
          </a:p>
          <a:p>
            <a:pPr>
              <a:buNone/>
            </a:pPr>
            <a:r>
              <a:rPr lang="en-US" altLang="zh-CN" dirty="0"/>
              <a:t>    </a:t>
            </a:r>
            <a:r>
              <a:rPr lang="zh-CN" altLang="en-US" dirty="0"/>
              <a:t>左</a:t>
            </a:r>
            <a:r>
              <a:rPr lang="en-US" altLang="zh-CN" dirty="0"/>
              <a:t>(left)        :</a:t>
            </a:r>
            <a:r>
              <a:rPr lang="zh-CN" altLang="en-US" dirty="0"/>
              <a:t>表示</a:t>
            </a:r>
            <a:r>
              <a:rPr lang="en-US" altLang="zh-CN" dirty="0"/>
              <a:t>-x</a:t>
            </a:r>
            <a:r>
              <a:rPr lang="zh-CN" altLang="en-US" dirty="0"/>
              <a:t>方向</a:t>
            </a:r>
            <a:endParaRPr lang="en-US" altLang="zh-CN" dirty="0"/>
          </a:p>
          <a:p>
            <a:pPr>
              <a:buNone/>
            </a:pPr>
            <a:r>
              <a:rPr lang="en-US" altLang="zh-CN" dirty="0"/>
              <a:t>    </a:t>
            </a:r>
            <a:r>
              <a:rPr lang="zh-CN" altLang="en-US" dirty="0"/>
              <a:t>上</a:t>
            </a:r>
            <a:r>
              <a:rPr lang="en-US" altLang="zh-CN" dirty="0"/>
              <a:t>(up)         :</a:t>
            </a:r>
            <a:r>
              <a:rPr lang="zh-CN" altLang="en-US" dirty="0"/>
              <a:t>表示</a:t>
            </a:r>
            <a:r>
              <a:rPr lang="en-US" altLang="zh-CN" dirty="0"/>
              <a:t>+y</a:t>
            </a:r>
            <a:r>
              <a:rPr lang="zh-CN" altLang="en-US" dirty="0"/>
              <a:t>方向</a:t>
            </a:r>
            <a:endParaRPr lang="en-US" altLang="zh-CN" dirty="0"/>
          </a:p>
          <a:p>
            <a:pPr>
              <a:buNone/>
            </a:pPr>
            <a:r>
              <a:rPr lang="en-US" altLang="zh-CN" dirty="0"/>
              <a:t>    </a:t>
            </a:r>
            <a:r>
              <a:rPr lang="zh-CN" altLang="en-US" dirty="0"/>
              <a:t>下</a:t>
            </a:r>
            <a:r>
              <a:rPr lang="en-US" altLang="zh-CN" dirty="0"/>
              <a:t>(down)    :</a:t>
            </a:r>
            <a:r>
              <a:rPr lang="zh-CN" altLang="en-US" dirty="0"/>
              <a:t>表示</a:t>
            </a:r>
            <a:r>
              <a:rPr lang="en-US" altLang="zh-CN" dirty="0"/>
              <a:t>-y</a:t>
            </a:r>
            <a:r>
              <a:rPr lang="zh-CN" altLang="en-US" dirty="0"/>
              <a:t>方向</a:t>
            </a:r>
            <a:r>
              <a:rPr lang="en-US" altLang="zh-CN" dirty="0"/>
              <a:t>  </a:t>
            </a:r>
          </a:p>
          <a:p>
            <a:pPr>
              <a:buNone/>
            </a:pPr>
            <a:endParaRPr lang="en-US" altLang="zh-CN" dirty="0"/>
          </a:p>
          <a:p>
            <a:pPr>
              <a:buNone/>
            </a:pPr>
            <a:r>
              <a:rPr lang="zh-CN" altLang="en-US" dirty="0"/>
              <a:t>    我们只需要想象一下自己在一个左手坐标中，面朝 </a:t>
            </a:r>
            <a:r>
              <a:rPr lang="en-US" altLang="zh-CN" dirty="0"/>
              <a:t>+z</a:t>
            </a:r>
            <a:r>
              <a:rPr lang="zh-CN" altLang="en-US" dirty="0"/>
              <a:t>方向。这样上</a:t>
            </a:r>
            <a:r>
              <a:rPr lang="en-US" altLang="zh-CN" dirty="0"/>
              <a:t>,</a:t>
            </a:r>
            <a:r>
              <a:rPr lang="zh-CN" altLang="en-US" dirty="0"/>
              <a:t>下</a:t>
            </a:r>
            <a:r>
              <a:rPr lang="en-US" altLang="zh-CN" dirty="0"/>
              <a:t>,</a:t>
            </a:r>
            <a:r>
              <a:rPr lang="zh-CN" altLang="en-US" dirty="0"/>
              <a:t>左</a:t>
            </a:r>
            <a:r>
              <a:rPr lang="en-US" altLang="zh-CN" dirty="0"/>
              <a:t>,</a:t>
            </a:r>
            <a:r>
              <a:rPr lang="zh-CN" altLang="en-US" dirty="0"/>
              <a:t>右</a:t>
            </a:r>
            <a:r>
              <a:rPr lang="en-US" altLang="zh-CN" dirty="0"/>
              <a:t>,</a:t>
            </a:r>
            <a:r>
              <a:rPr lang="zh-CN" altLang="en-US" dirty="0"/>
              <a:t>前</a:t>
            </a:r>
            <a:r>
              <a:rPr lang="en-US" altLang="zh-CN" dirty="0"/>
              <a:t>,</a:t>
            </a:r>
            <a:r>
              <a:rPr lang="zh-CN" altLang="en-US" dirty="0"/>
              <a:t>后所表示的方向就很好理解了</a:t>
            </a:r>
          </a:p>
        </p:txBody>
      </p:sp>
      <p:pic>
        <p:nvPicPr>
          <p:cNvPr id="112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772816"/>
            <a:ext cx="3084513" cy="290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3871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980728"/>
            <a:ext cx="8291264" cy="5145435"/>
          </a:xfrm>
        </p:spPr>
        <p:txBody>
          <a:bodyPr/>
          <a:lstStyle/>
          <a:p>
            <a:r>
              <a:rPr lang="zh-CN" altLang="en-US" dirty="0"/>
              <a:t>世界空间</a:t>
            </a:r>
            <a:endParaRPr lang="en-US" altLang="zh-CN" dirty="0"/>
          </a:p>
          <a:p>
            <a:pPr marL="0" indent="0">
              <a:buNone/>
            </a:pPr>
            <a:r>
              <a:rPr lang="en-US" altLang="zh-CN" dirty="0"/>
              <a:t>    </a:t>
            </a:r>
            <a:r>
              <a:rPr lang="zh-CN" altLang="en-US" dirty="0"/>
              <a:t>虚拟世界最外层的空间</a:t>
            </a:r>
            <a:r>
              <a:rPr lang="en-US" altLang="zh-CN" dirty="0"/>
              <a:t>,</a:t>
            </a:r>
            <a:r>
              <a:rPr lang="zh-CN" altLang="en-US" dirty="0"/>
              <a:t>包含了所有虚拟物体</a:t>
            </a:r>
            <a:r>
              <a:rPr lang="en-US" altLang="zh-CN" dirty="0"/>
              <a:t>,</a:t>
            </a:r>
            <a:r>
              <a:rPr lang="zh-CN" altLang="en-US" dirty="0"/>
              <a:t>可以用于描述虚拟物体之间的关系。</a:t>
            </a:r>
            <a:endParaRPr lang="en-US" altLang="zh-CN" dirty="0"/>
          </a:p>
          <a:p>
            <a:pPr marL="0" indent="0">
              <a:buNone/>
            </a:pPr>
            <a:r>
              <a:rPr lang="en-US" altLang="zh-CN" dirty="0"/>
              <a:t>Unity</a:t>
            </a:r>
            <a:r>
              <a:rPr lang="zh-CN" altLang="en-US" dirty="0"/>
              <a:t>中世界坐标系是左手坐标系。</a:t>
            </a:r>
            <a:endParaRPr lang="en-US" altLang="zh-CN" dirty="0"/>
          </a:p>
          <a:p>
            <a:pPr marL="0" indent="0">
              <a:buNone/>
            </a:pPr>
            <a:r>
              <a:rPr lang="zh-CN" altLang="en-US" dirty="0"/>
              <a:t>地球世界空间坐标系</a:t>
            </a:r>
            <a:r>
              <a:rPr lang="en-US" altLang="zh-CN" dirty="0"/>
              <a:t>(</a:t>
            </a:r>
            <a:r>
              <a:rPr lang="zh-CN" altLang="en-US" dirty="0"/>
              <a:t>地理坐标系</a:t>
            </a:r>
            <a:r>
              <a:rPr lang="en-US" altLang="zh-CN" dirty="0"/>
              <a:t>):</a:t>
            </a:r>
          </a:p>
          <a:p>
            <a:pPr marL="0" indent="0">
              <a:buNone/>
            </a:pPr>
            <a:endParaRPr lang="zh-CN" altLang="en-US" dirty="0"/>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3928140"/>
            <a:ext cx="4245485" cy="2237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5419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24744"/>
            <a:ext cx="8229600" cy="5001419"/>
          </a:xfrm>
        </p:spPr>
        <p:txBody>
          <a:bodyPr/>
          <a:lstStyle/>
          <a:p>
            <a:r>
              <a:rPr lang="zh-CN" altLang="en-US" dirty="0"/>
              <a:t>观察空间</a:t>
            </a:r>
            <a:endParaRPr lang="en-US" altLang="zh-CN" dirty="0"/>
          </a:p>
          <a:p>
            <a:pPr>
              <a:buNone/>
            </a:pPr>
            <a:r>
              <a:rPr lang="en-US" altLang="zh-CN" dirty="0"/>
              <a:t>    </a:t>
            </a:r>
            <a:r>
              <a:rPr lang="zh-CN" altLang="en-US" dirty="0"/>
              <a:t>观察空间</a:t>
            </a:r>
            <a:r>
              <a:rPr lang="en-US" altLang="zh-CN" dirty="0"/>
              <a:t>(View Space)</a:t>
            </a:r>
            <a:r>
              <a:rPr lang="zh-CN" altLang="en-US" dirty="0"/>
              <a:t>也称摄像机空间</a:t>
            </a:r>
            <a:r>
              <a:rPr lang="en-US" altLang="zh-CN" dirty="0"/>
              <a:t>(Camera Space),</a:t>
            </a:r>
            <a:r>
              <a:rPr lang="zh-CN" altLang="en-US" dirty="0"/>
              <a:t>是视角观察的</a:t>
            </a:r>
            <a:r>
              <a:rPr lang="zh-CN" altLang="en-US" dirty="0" smtClean="0"/>
              <a:t>坐标</a:t>
            </a:r>
            <a:r>
              <a:rPr lang="en-US" altLang="zh-CN" dirty="0" smtClean="0"/>
              <a:t>. </a:t>
            </a:r>
            <a:r>
              <a:rPr lang="zh-CN" altLang="en-US" dirty="0"/>
              <a:t>后面的裁剪空间的变换</a:t>
            </a:r>
            <a:r>
              <a:rPr lang="en-US" altLang="zh-CN" dirty="0"/>
              <a:t>,</a:t>
            </a:r>
            <a:r>
              <a:rPr lang="zh-CN" altLang="en-US" dirty="0"/>
              <a:t>需要坐标是在观察</a:t>
            </a:r>
            <a:endParaRPr lang="en-US" altLang="zh-CN" dirty="0"/>
          </a:p>
          <a:p>
            <a:pPr>
              <a:buNone/>
            </a:pPr>
            <a:r>
              <a:rPr lang="en-US" altLang="zh-CN" dirty="0"/>
              <a:t>     </a:t>
            </a:r>
            <a:r>
              <a:rPr lang="zh-CN" altLang="en-US" dirty="0"/>
              <a:t>空间下</a:t>
            </a:r>
            <a:r>
              <a:rPr lang="zh-CN" altLang="en-US" dirty="0" smtClean="0"/>
              <a:t>。</a:t>
            </a:r>
            <a:endParaRPr lang="en-US" altLang="zh-CN" dirty="0" smtClean="0"/>
          </a:p>
          <a:p>
            <a:pPr>
              <a:buNone/>
            </a:pPr>
            <a:endParaRPr lang="en-US" altLang="zh-CN" dirty="0"/>
          </a:p>
          <a:p>
            <a:pPr>
              <a:buNone/>
            </a:pPr>
            <a:r>
              <a:rPr lang="zh-CN" altLang="en-US" b="1" dirty="0" smtClean="0"/>
              <a:t>注意</a:t>
            </a:r>
            <a:r>
              <a:rPr lang="en-US" altLang="zh-CN" b="1" dirty="0" smtClean="0"/>
              <a:t>:</a:t>
            </a:r>
            <a:r>
              <a:rPr lang="en-US" altLang="zh-CN" b="1" dirty="0"/>
              <a:t>Unity</a:t>
            </a:r>
            <a:r>
              <a:rPr lang="zh-CN" altLang="en-US" b="1" dirty="0"/>
              <a:t>中观察坐标系是右手</a:t>
            </a:r>
            <a:r>
              <a:rPr lang="zh-CN" altLang="en-US" b="1" dirty="0" smtClean="0"/>
              <a:t>坐标系。它和</a:t>
            </a:r>
            <a:endParaRPr lang="en-US" altLang="zh-CN" b="1" dirty="0" smtClean="0"/>
          </a:p>
          <a:p>
            <a:pPr>
              <a:buNone/>
            </a:pPr>
            <a:r>
              <a:rPr lang="zh-CN" altLang="en-US" b="1" dirty="0" smtClean="0"/>
              <a:t>局部坐标系</a:t>
            </a:r>
            <a:r>
              <a:rPr lang="zh-CN" altLang="en-US" b="1" dirty="0"/>
              <a:t>的</a:t>
            </a:r>
            <a:r>
              <a:rPr lang="en-US" altLang="zh-CN" b="1" dirty="0"/>
              <a:t>Z</a:t>
            </a:r>
            <a:r>
              <a:rPr lang="zh-CN" altLang="en-US" b="1" dirty="0"/>
              <a:t>坐标是反的。</a:t>
            </a:r>
            <a:endParaRPr lang="en-US" altLang="zh-CN" b="1" dirty="0"/>
          </a:p>
          <a:p>
            <a:pPr>
              <a:buNone/>
            </a:pPr>
            <a:endParaRPr lang="zh-CN" altLang="en-US" dirty="0"/>
          </a:p>
        </p:txBody>
      </p:sp>
    </p:spTree>
    <p:extLst>
      <p:ext uri="{BB962C8B-B14F-4D97-AF65-F5344CB8AC3E}">
        <p14:creationId xmlns:p14="http://schemas.microsoft.com/office/powerpoint/2010/main" val="3325444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Mono2x-&gt;</a:t>
            </a:r>
            <a:r>
              <a:rPr lang="en-US" altLang="zh-CN" dirty="0" err="1"/>
              <a:t>.Net</a:t>
            </a:r>
            <a:r>
              <a:rPr lang="en-US" altLang="zh-CN" dirty="0"/>
              <a:t> 3.5 framework</a:t>
            </a:r>
            <a:endParaRPr lang="zh-CN" altLang="en-US" dirty="0"/>
          </a:p>
        </p:txBody>
      </p:sp>
      <p:pic>
        <p:nvPicPr>
          <p:cNvPr id="2051"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94136" y="1196752"/>
            <a:ext cx="7955728" cy="4929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50710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80728"/>
            <a:ext cx="8229600" cy="5145435"/>
          </a:xfrm>
        </p:spPr>
        <p:txBody>
          <a:bodyPr/>
          <a:lstStyle/>
          <a:p>
            <a:r>
              <a:rPr lang="zh-CN" altLang="en-US" dirty="0"/>
              <a:t>裁剪空间</a:t>
            </a:r>
            <a:endParaRPr lang="en-US" altLang="zh-CN" dirty="0"/>
          </a:p>
          <a:p>
            <a:pPr>
              <a:buNone/>
            </a:pPr>
            <a:r>
              <a:rPr lang="en-US" altLang="zh-CN" dirty="0"/>
              <a:t>   </a:t>
            </a:r>
            <a:r>
              <a:rPr lang="zh-CN" altLang="en-US" dirty="0"/>
              <a:t>裁剪空间</a:t>
            </a:r>
            <a:r>
              <a:rPr lang="en-US" altLang="zh-CN" dirty="0"/>
              <a:t>(clip space)</a:t>
            </a:r>
            <a:r>
              <a:rPr lang="zh-CN" altLang="en-US" dirty="0"/>
              <a:t>也叫投影空间。在渲染流水线中的顶点着色阶段，我们需要将顶点变换到裁剪空间</a:t>
            </a:r>
            <a:r>
              <a:rPr lang="en-US" altLang="zh-CN" dirty="0"/>
              <a:t>,</a:t>
            </a:r>
            <a:r>
              <a:rPr lang="zh-CN" altLang="en-US" dirty="0"/>
              <a:t>然后转交给</a:t>
            </a:r>
            <a:r>
              <a:rPr lang="en-US" altLang="zh-CN" dirty="0"/>
              <a:t>GPU,</a:t>
            </a:r>
            <a:r>
              <a:rPr lang="zh-CN" altLang="en-US" dirty="0"/>
              <a:t>告诉</a:t>
            </a:r>
            <a:r>
              <a:rPr lang="en-US" altLang="zh-CN" dirty="0"/>
              <a:t>GPU</a:t>
            </a:r>
            <a:r>
              <a:rPr lang="zh-CN" altLang="en-US" dirty="0"/>
              <a:t>只需要显示哪些区域。</a:t>
            </a:r>
            <a:endParaRPr lang="en-US" altLang="zh-CN" dirty="0"/>
          </a:p>
          <a:p>
            <a:pPr>
              <a:buNone/>
            </a:pPr>
            <a:r>
              <a:rPr lang="en-US" altLang="zh-CN" dirty="0"/>
              <a:t>    </a:t>
            </a:r>
          </a:p>
          <a:p>
            <a:pPr>
              <a:buNone/>
            </a:pPr>
            <a:r>
              <a:rPr lang="en-US" altLang="zh-CN" dirty="0"/>
              <a:t>    </a:t>
            </a:r>
            <a:r>
              <a:rPr lang="zh-CN" altLang="en-US" dirty="0"/>
              <a:t>在</a:t>
            </a:r>
            <a:r>
              <a:rPr lang="en-US" altLang="zh-CN" dirty="0"/>
              <a:t>Unity</a:t>
            </a:r>
            <a:r>
              <a:rPr lang="zh-CN" altLang="en-US" dirty="0"/>
              <a:t>中裁剪空间是左手坐标系。</a:t>
            </a:r>
            <a:endParaRPr lang="en-US" altLang="zh-CN" dirty="0"/>
          </a:p>
        </p:txBody>
      </p:sp>
    </p:spTree>
    <p:extLst>
      <p:ext uri="{BB962C8B-B14F-4D97-AF65-F5344CB8AC3E}">
        <p14:creationId xmlns:p14="http://schemas.microsoft.com/office/powerpoint/2010/main" val="1939622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52736"/>
            <a:ext cx="8229600" cy="5073427"/>
          </a:xfrm>
        </p:spPr>
        <p:txBody>
          <a:bodyPr/>
          <a:lstStyle/>
          <a:p>
            <a:r>
              <a:rPr lang="zh-CN" altLang="en-US" dirty="0"/>
              <a:t>屏幕空间</a:t>
            </a:r>
            <a:r>
              <a:rPr lang="en-US" altLang="zh-CN" dirty="0"/>
              <a:t>(Screen Space)</a:t>
            </a:r>
          </a:p>
          <a:p>
            <a:pPr>
              <a:buNone/>
            </a:pPr>
            <a:r>
              <a:rPr lang="en-US" altLang="zh-CN" dirty="0"/>
              <a:t>    </a:t>
            </a:r>
            <a:r>
              <a:rPr lang="zh-CN" altLang="en-US" dirty="0"/>
              <a:t>也就是我们最终显示区域的空间</a:t>
            </a:r>
            <a:r>
              <a:rPr lang="en-US" altLang="zh-CN" dirty="0"/>
              <a:t>.GPU</a:t>
            </a:r>
            <a:r>
              <a:rPr lang="zh-CN" altLang="en-US" dirty="0"/>
              <a:t>裁剪完成后</a:t>
            </a:r>
            <a:r>
              <a:rPr lang="en-US" altLang="zh-CN" dirty="0"/>
              <a:t>,</a:t>
            </a:r>
            <a:r>
              <a:rPr lang="zh-CN" altLang="en-US" dirty="0"/>
              <a:t>会对顶点进行透视除法从而得到</a:t>
            </a:r>
            <a:r>
              <a:rPr lang="en-US" altLang="zh-CN" dirty="0"/>
              <a:t>NDC</a:t>
            </a:r>
            <a:r>
              <a:rPr lang="zh-CN" altLang="en-US" dirty="0"/>
              <a:t>坐标，随后</a:t>
            </a:r>
            <a:r>
              <a:rPr lang="en-US" altLang="zh-CN" dirty="0"/>
              <a:t>GPU</a:t>
            </a:r>
            <a:r>
              <a:rPr lang="zh-CN" altLang="en-US" dirty="0"/>
              <a:t>会将</a:t>
            </a:r>
            <a:r>
              <a:rPr lang="en-US" altLang="zh-CN" dirty="0"/>
              <a:t>NDC</a:t>
            </a:r>
            <a:r>
              <a:rPr lang="zh-CN" altLang="en-US" dirty="0"/>
              <a:t>坐标变换到屏幕空间，然后开始光栅化阶段。</a:t>
            </a:r>
            <a:r>
              <a:rPr lang="en-US" altLang="zh-CN" dirty="0"/>
              <a:t/>
            </a:r>
            <a:br>
              <a:rPr lang="en-US" altLang="zh-CN" dirty="0"/>
            </a:br>
            <a:r>
              <a:rPr lang="en-US" altLang="zh-CN" dirty="0"/>
              <a:t>Unity</a:t>
            </a:r>
            <a:r>
              <a:rPr lang="zh-CN" altLang="en-US" dirty="0"/>
              <a:t>屏幕坐标原点在左下角</a:t>
            </a:r>
            <a:r>
              <a:rPr lang="en-US" altLang="zh-CN" dirty="0"/>
              <a:t>.</a:t>
            </a:r>
          </a:p>
        </p:txBody>
      </p:sp>
      <p:pic>
        <p:nvPicPr>
          <p:cNvPr id="1026" name="Picture 2"/>
          <p:cNvPicPr>
            <a:picLocks noChangeAspect="1" noChangeArrowheads="1"/>
          </p:cNvPicPr>
          <p:nvPr/>
        </p:nvPicPr>
        <p:blipFill>
          <a:blip r:embed="rId2" cstate="print"/>
          <a:srcRect/>
          <a:stretch>
            <a:fillRect/>
          </a:stretch>
        </p:blipFill>
        <p:spPr bwMode="auto">
          <a:xfrm>
            <a:off x="5796136" y="4077072"/>
            <a:ext cx="2790825" cy="180975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4"/>
            <a:ext cx="8229600" cy="5361459"/>
          </a:xfrm>
        </p:spPr>
        <p:txBody>
          <a:bodyPr/>
          <a:lstStyle/>
          <a:p>
            <a:pPr marL="0" indent="0">
              <a:buNone/>
            </a:pPr>
            <a:r>
              <a:rPr lang="zh-CN" altLang="en-US" dirty="0"/>
              <a:t>模型正是通过以上这些空间的变换后</a:t>
            </a:r>
            <a:r>
              <a:rPr lang="en-US" altLang="zh-CN" dirty="0" smtClean="0"/>
              <a:t>,</a:t>
            </a:r>
            <a:r>
              <a:rPr lang="zh-CN" altLang="en-US" dirty="0" smtClean="0"/>
              <a:t>才最终</a:t>
            </a:r>
            <a:r>
              <a:rPr lang="zh-CN" altLang="en-US" dirty="0"/>
              <a:t>显示在屏幕上的。</a:t>
            </a:r>
            <a:endParaRPr lang="en-US" altLang="zh-CN" dirty="0"/>
          </a:p>
          <a:p>
            <a:pPr marL="0" indent="0">
              <a:buNone/>
            </a:pPr>
            <a:endParaRPr lang="en-US" altLang="zh-CN" dirty="0"/>
          </a:p>
          <a:p>
            <a:pPr marL="0" indent="0">
              <a:buNone/>
            </a:pPr>
            <a:r>
              <a:rPr lang="zh-CN" altLang="en-US" dirty="0"/>
              <a:t>这里只是简单介绍了模型呈现在屏幕上</a:t>
            </a:r>
            <a:r>
              <a:rPr lang="en-US" altLang="zh-CN" dirty="0"/>
              <a:t>,</a:t>
            </a:r>
            <a:r>
              <a:rPr lang="zh-CN" altLang="en-US" dirty="0"/>
              <a:t>需要经历的几个坐标空间的变换。后面会详细介绍这几个坐标</a:t>
            </a:r>
            <a:r>
              <a:rPr lang="zh-CN" altLang="en-US" dirty="0" smtClean="0"/>
              <a:t>空间是</a:t>
            </a:r>
            <a:r>
              <a:rPr lang="zh-CN" altLang="en-US" dirty="0"/>
              <a:t>如何实现变换的。</a:t>
            </a:r>
          </a:p>
        </p:txBody>
      </p:sp>
    </p:spTree>
    <p:extLst>
      <p:ext uri="{BB962C8B-B14F-4D97-AF65-F5344CB8AC3E}">
        <p14:creationId xmlns:p14="http://schemas.microsoft.com/office/powerpoint/2010/main" val="19938722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467544" y="908720"/>
            <a:ext cx="8219256" cy="5217443"/>
          </a:xfrm>
        </p:spPr>
        <p:txBody>
          <a:bodyPr>
            <a:normAutofit/>
          </a:bodyPr>
          <a:lstStyle/>
          <a:p>
            <a:pPr>
              <a:buNone/>
            </a:pPr>
            <a:r>
              <a:rPr lang="zh-CN" altLang="en-US" dirty="0"/>
              <a:t>假设</a:t>
            </a:r>
            <a:r>
              <a:rPr lang="en-US" altLang="zh-CN" dirty="0"/>
              <a:t>,</a:t>
            </a:r>
            <a:r>
              <a:rPr lang="zh-CN" altLang="en-US" dirty="0"/>
              <a:t>在场景中</a:t>
            </a:r>
            <a:r>
              <a:rPr lang="en-US" altLang="zh-CN" dirty="0"/>
              <a:t>,</a:t>
            </a:r>
            <a:r>
              <a:rPr lang="zh-CN" altLang="en-US" dirty="0"/>
              <a:t>玩家的坐标在</a:t>
            </a:r>
            <a:r>
              <a:rPr lang="en-US" altLang="zh-CN" dirty="0"/>
              <a:t>(60,0,70),</a:t>
            </a:r>
            <a:r>
              <a:rPr lang="zh-CN" altLang="en-US" dirty="0"/>
              <a:t>玩家</a:t>
            </a:r>
            <a:r>
              <a:rPr lang="zh-CN" altLang="en-US" dirty="0" smtClean="0"/>
              <a:t>的</a:t>
            </a:r>
            <a:endParaRPr lang="en-US" altLang="zh-CN" dirty="0" smtClean="0"/>
          </a:p>
          <a:p>
            <a:pPr>
              <a:buNone/>
            </a:pPr>
            <a:r>
              <a:rPr lang="zh-CN" altLang="en-US" dirty="0" smtClean="0"/>
              <a:t>朝向</a:t>
            </a:r>
            <a:r>
              <a:rPr lang="zh-CN" altLang="en-US" dirty="0"/>
              <a:t>是</a:t>
            </a:r>
            <a:r>
              <a:rPr lang="en-US" altLang="zh-CN" dirty="0"/>
              <a:t>(0,0,1),</a:t>
            </a:r>
            <a:r>
              <a:rPr lang="zh-CN" altLang="en-US" dirty="0"/>
              <a:t>场景上有一个</a:t>
            </a:r>
            <a:r>
              <a:rPr lang="en-US" altLang="zh-CN" dirty="0"/>
              <a:t>NPC,</a:t>
            </a:r>
            <a:r>
              <a:rPr lang="zh-CN" altLang="en-US" dirty="0"/>
              <a:t>它的坐标是</a:t>
            </a:r>
            <a:endParaRPr lang="en-US" altLang="zh-CN" dirty="0"/>
          </a:p>
          <a:p>
            <a:pPr>
              <a:buNone/>
            </a:pPr>
            <a:r>
              <a:rPr lang="en-US" altLang="zh-CN" dirty="0"/>
              <a:t>(20,0,40)</a:t>
            </a:r>
            <a:r>
              <a:rPr lang="zh-CN" altLang="en-US" dirty="0"/>
              <a:t>，问：</a:t>
            </a:r>
            <a:endParaRPr lang="en-US" altLang="zh-CN" dirty="0"/>
          </a:p>
          <a:p>
            <a:pPr>
              <a:buNone/>
            </a:pPr>
            <a:r>
              <a:rPr lang="en-US" altLang="zh-CN" dirty="0"/>
              <a:t>1.NPC</a:t>
            </a:r>
            <a:r>
              <a:rPr lang="zh-CN" altLang="en-US" dirty="0"/>
              <a:t>与玩家的距离是多少</a:t>
            </a:r>
            <a:r>
              <a:rPr lang="en-US" altLang="zh-CN" dirty="0"/>
              <a:t>?</a:t>
            </a:r>
          </a:p>
          <a:p>
            <a:pPr>
              <a:buNone/>
            </a:pPr>
            <a:r>
              <a:rPr lang="en-US" altLang="zh-CN" dirty="0"/>
              <a:t>2.NPC</a:t>
            </a:r>
            <a:r>
              <a:rPr lang="zh-CN" altLang="en-US" dirty="0"/>
              <a:t>是否在玩家的前方</a:t>
            </a:r>
            <a:r>
              <a:rPr lang="en-US" altLang="zh-CN" dirty="0"/>
              <a:t>,</a:t>
            </a:r>
            <a:r>
              <a:rPr lang="zh-CN" altLang="en-US" dirty="0"/>
              <a:t>为什么？</a:t>
            </a:r>
            <a:endParaRPr lang="en-US" altLang="zh-CN" dirty="0"/>
          </a:p>
          <a:p>
            <a:pPr>
              <a:buNone/>
            </a:pPr>
            <a:r>
              <a:rPr lang="en-US" altLang="zh-CN" dirty="0"/>
              <a:t>3.</a:t>
            </a:r>
            <a:r>
              <a:rPr lang="zh-CN" altLang="en-US" dirty="0"/>
              <a:t>如果玩家的视野范围是左右</a:t>
            </a:r>
            <a:r>
              <a:rPr lang="en-US" altLang="zh-CN" dirty="0"/>
              <a:t>[-30,30]</a:t>
            </a:r>
            <a:r>
              <a:rPr lang="zh-CN" altLang="en-US" dirty="0"/>
              <a:t>度</a:t>
            </a:r>
            <a:r>
              <a:rPr lang="en-US" altLang="zh-CN" dirty="0"/>
              <a:t>,</a:t>
            </a:r>
            <a:r>
              <a:rPr lang="zh-CN" altLang="en-US" dirty="0"/>
              <a:t>最远视线距离为</a:t>
            </a:r>
            <a:r>
              <a:rPr lang="en-US" altLang="zh-CN" dirty="0"/>
              <a:t>100,</a:t>
            </a:r>
            <a:r>
              <a:rPr lang="zh-CN" altLang="en-US" dirty="0"/>
              <a:t>那么</a:t>
            </a:r>
            <a:r>
              <a:rPr lang="en-US" altLang="zh-CN" dirty="0"/>
              <a:t>NPC</a:t>
            </a:r>
            <a:r>
              <a:rPr lang="zh-CN" altLang="en-US" dirty="0"/>
              <a:t>是否在玩家视野中？</a:t>
            </a:r>
            <a:endParaRPr lang="en-US" altLang="zh-CN" dirty="0"/>
          </a:p>
          <a:p>
            <a:pPr>
              <a:buNone/>
            </a:pPr>
            <a:r>
              <a:rPr lang="en-US" altLang="zh-CN" dirty="0"/>
              <a:t>    (</a:t>
            </a:r>
            <a:r>
              <a:rPr lang="zh-CN" altLang="en-US" dirty="0"/>
              <a:t>将</a:t>
            </a:r>
            <a:r>
              <a:rPr lang="en-US" altLang="zh-CN" dirty="0"/>
              <a:t>NPC</a:t>
            </a:r>
            <a:r>
              <a:rPr lang="zh-CN" altLang="en-US" dirty="0"/>
              <a:t> 看作一个点</a:t>
            </a:r>
            <a:r>
              <a:rPr lang="en-US" altLang="zh-CN" dirty="0"/>
              <a:t>,</a:t>
            </a:r>
            <a:r>
              <a:rPr lang="zh-CN" altLang="en-US" dirty="0"/>
              <a:t>不考虑大小</a:t>
            </a:r>
            <a:r>
              <a:rPr lang="en-US" altLang="zh-CN" dirty="0"/>
              <a:t>)</a:t>
            </a:r>
          </a:p>
          <a:p>
            <a:pPr>
              <a:buNone/>
            </a:pPr>
            <a:r>
              <a:rPr lang="zh-CN" altLang="en-US" dirty="0"/>
              <a:t>通过这节内容，我们将可以回答上面的问题。</a:t>
            </a:r>
            <a:endParaRPr lang="en-US" altLang="zh-CN" dirty="0"/>
          </a:p>
        </p:txBody>
      </p:sp>
      <p:sp>
        <p:nvSpPr>
          <p:cNvPr id="3" name="标题 1"/>
          <p:cNvSpPr>
            <a:spLocks noGrp="1"/>
          </p:cNvSpPr>
          <p:nvPr>
            <p:ph type="title"/>
          </p:nvPr>
        </p:nvSpPr>
        <p:spPr>
          <a:xfrm>
            <a:off x="1547664" y="116632"/>
            <a:ext cx="8229600" cy="490066"/>
          </a:xfrm>
        </p:spPr>
        <p:txBody>
          <a:bodyPr>
            <a:normAutofit fontScale="90000"/>
          </a:bodyPr>
          <a:lstStyle/>
          <a:p>
            <a:r>
              <a:rPr lang="zh-CN" altLang="en-US" dirty="0"/>
              <a:t>向量</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64704"/>
            <a:ext cx="8219256" cy="5760640"/>
          </a:xfrm>
        </p:spPr>
        <p:txBody>
          <a:bodyPr>
            <a:normAutofit/>
          </a:bodyPr>
          <a:lstStyle/>
          <a:p>
            <a:r>
              <a:rPr lang="zh-CN" altLang="en-US" dirty="0"/>
              <a:t>向量</a:t>
            </a:r>
            <a:r>
              <a:rPr lang="en-US" altLang="zh-CN" dirty="0"/>
              <a:t>(Vector)</a:t>
            </a:r>
            <a:r>
              <a:rPr lang="zh-CN" altLang="en-US" dirty="0"/>
              <a:t>又称为矢量</a:t>
            </a:r>
            <a:r>
              <a:rPr lang="en-US" altLang="zh-CN" dirty="0"/>
              <a:t>,</a:t>
            </a:r>
            <a:r>
              <a:rPr lang="zh-CN" altLang="en-US" dirty="0"/>
              <a:t>是同时具有</a:t>
            </a:r>
            <a:r>
              <a:rPr lang="zh-CN" altLang="en-US" b="1" dirty="0"/>
              <a:t>大小和方向</a:t>
            </a:r>
            <a:r>
              <a:rPr lang="zh-CN" altLang="en-US" dirty="0"/>
              <a:t>的量。</a:t>
            </a:r>
            <a:r>
              <a:rPr lang="en-US" altLang="zh-CN" dirty="0"/>
              <a:t>Unity</a:t>
            </a:r>
            <a:r>
              <a:rPr lang="zh-CN" altLang="en-US" dirty="0"/>
              <a:t>中对应的类有</a:t>
            </a:r>
            <a:r>
              <a:rPr lang="en-US" altLang="zh-CN" dirty="0"/>
              <a:t>: Vector2,</a:t>
            </a:r>
          </a:p>
          <a:p>
            <a:pPr>
              <a:buNone/>
            </a:pPr>
            <a:r>
              <a:rPr lang="en-US" altLang="zh-CN" dirty="0"/>
              <a:t>    Vector3,Vector4</a:t>
            </a:r>
            <a:endParaRPr lang="en-US" altLang="zh-CN" b="1" dirty="0"/>
          </a:p>
          <a:p>
            <a:r>
              <a:rPr lang="zh-CN" altLang="en-US" dirty="0"/>
              <a:t>向量的运算</a:t>
            </a:r>
            <a:endParaRPr lang="en-US" altLang="zh-CN" dirty="0"/>
          </a:p>
          <a:p>
            <a:pPr>
              <a:buNone/>
            </a:pPr>
            <a:r>
              <a:rPr lang="en-US" altLang="zh-CN" dirty="0"/>
              <a:t>    1.</a:t>
            </a:r>
            <a:r>
              <a:rPr lang="zh-CN" altLang="en-US" dirty="0"/>
              <a:t>向量和标量乘除</a:t>
            </a:r>
            <a:endParaRPr lang="en-US" altLang="zh-CN" dirty="0"/>
          </a:p>
          <a:p>
            <a:pPr>
              <a:buNone/>
            </a:pPr>
            <a:r>
              <a:rPr lang="en-US" altLang="zh-CN" dirty="0"/>
              <a:t>     </a:t>
            </a:r>
          </a:p>
          <a:p>
            <a:pPr>
              <a:buNone/>
            </a:pPr>
            <a:r>
              <a:rPr lang="en-US" altLang="zh-CN" dirty="0"/>
              <a:t>    </a:t>
            </a:r>
            <a:r>
              <a:rPr lang="zh-CN" altLang="en-US" dirty="0"/>
              <a:t> 例如</a:t>
            </a:r>
            <a:r>
              <a:rPr lang="en-US" altLang="zh-CN" dirty="0"/>
              <a:t>:</a:t>
            </a:r>
          </a:p>
          <a:p>
            <a:pPr>
              <a:buNone/>
            </a:pPr>
            <a:r>
              <a:rPr lang="en-US" altLang="zh-CN" dirty="0"/>
              <a:t>              2(1,2,3) = (2,4,6)  (1,2,3) / 2 = (0.5,1,1.5)</a:t>
            </a:r>
          </a:p>
          <a:p>
            <a:pPr>
              <a:buNone/>
            </a:pPr>
            <a:endParaRPr lang="en-US" altLang="zh-CN" dirty="0"/>
          </a:p>
          <a:p>
            <a:pPr>
              <a:buNone/>
            </a:pPr>
            <a:r>
              <a:rPr lang="en-US" altLang="zh-CN" dirty="0"/>
              <a:t> </a:t>
            </a:r>
            <a:r>
              <a:rPr lang="zh-CN" altLang="en-US" dirty="0"/>
              <a:t>标量的乘除几何意义是缩放向量</a:t>
            </a:r>
          </a:p>
        </p:txBody>
      </p:sp>
      <p:graphicFrame>
        <p:nvGraphicFramePr>
          <p:cNvPr id="4" name="对象 3"/>
          <p:cNvGraphicFramePr>
            <a:graphicFrameLocks noChangeAspect="1"/>
          </p:cNvGraphicFramePr>
          <p:nvPr/>
        </p:nvGraphicFramePr>
        <p:xfrm>
          <a:off x="2843808" y="3573016"/>
          <a:ext cx="2828925" cy="461962"/>
        </p:xfrm>
        <a:graphic>
          <a:graphicData uri="http://schemas.openxmlformats.org/presentationml/2006/ole">
            <mc:AlternateContent xmlns:mc="http://schemas.openxmlformats.org/markup-compatibility/2006">
              <mc:Choice xmlns:v="urn:schemas-microsoft-com:vml" Requires="v">
                <p:oleObj spid="_x0000_s88167" name="Equation" r:id="rId3" imgW="1244520" imgH="203040" progId="Equation.3">
                  <p:embed/>
                </p:oleObj>
              </mc:Choice>
              <mc:Fallback>
                <p:oleObj name="Equation" r:id="rId3" imgW="1244520" imgH="2030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573016"/>
                        <a:ext cx="28289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785888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764704"/>
            <a:ext cx="8291264" cy="5361459"/>
          </a:xfrm>
        </p:spPr>
        <p:txBody>
          <a:bodyPr>
            <a:normAutofit fontScale="85000" lnSpcReduction="20000"/>
          </a:bodyPr>
          <a:lstStyle/>
          <a:p>
            <a:pPr>
              <a:buNone/>
            </a:pPr>
            <a:r>
              <a:rPr lang="en-US" altLang="zh-CN" dirty="0"/>
              <a:t>2.</a:t>
            </a:r>
            <a:r>
              <a:rPr lang="zh-CN" altLang="en-US" dirty="0"/>
              <a:t>向量和向量的加减</a:t>
            </a:r>
            <a:endParaRPr lang="en-US" altLang="zh-CN" dirty="0"/>
          </a:p>
          <a:p>
            <a:pPr>
              <a:buNone/>
            </a:pPr>
            <a:endParaRPr lang="en-US" altLang="zh-CN" dirty="0"/>
          </a:p>
          <a:p>
            <a:pPr>
              <a:buNone/>
            </a:pPr>
            <a:endParaRPr lang="en-US" altLang="zh-CN" dirty="0"/>
          </a:p>
          <a:p>
            <a:pPr>
              <a:buNone/>
            </a:pPr>
            <a:endParaRPr lang="en-US" altLang="zh-CN" dirty="0"/>
          </a:p>
          <a:p>
            <a:pPr>
              <a:buNone/>
            </a:pPr>
            <a:r>
              <a:rPr lang="zh-CN" altLang="en-US" dirty="0"/>
              <a:t>例如</a:t>
            </a:r>
            <a:r>
              <a:rPr lang="en-US" altLang="zh-CN" dirty="0"/>
              <a:t>:</a:t>
            </a:r>
          </a:p>
          <a:p>
            <a:pPr>
              <a:buNone/>
            </a:pPr>
            <a:r>
              <a:rPr lang="en-US" altLang="zh-CN" dirty="0"/>
              <a:t>                    (1,2,3) + (1,1,1) = (2,3,4)</a:t>
            </a:r>
          </a:p>
          <a:p>
            <a:pPr>
              <a:buNone/>
            </a:pPr>
            <a:r>
              <a:rPr lang="en-US" altLang="zh-CN" dirty="0"/>
              <a:t>                    (1,2,3) -  (1,1,1) = (0,1,2)</a:t>
            </a:r>
          </a:p>
          <a:p>
            <a:pPr>
              <a:buNone/>
            </a:pPr>
            <a:endParaRPr lang="en-US" altLang="zh-CN" dirty="0"/>
          </a:p>
          <a:p>
            <a:pPr>
              <a:buNone/>
            </a:pPr>
            <a:r>
              <a:rPr lang="zh-CN" altLang="en-US" dirty="0"/>
              <a:t>向量加减几何上符合三角形法则：</a:t>
            </a:r>
            <a:endParaRPr lang="en-US" altLang="zh-CN" dirty="0"/>
          </a:p>
          <a:p>
            <a:pPr>
              <a:buNone/>
            </a:pPr>
            <a:endParaRPr lang="en-US" altLang="zh-CN" dirty="0"/>
          </a:p>
          <a:p>
            <a:pPr>
              <a:buNone/>
            </a:pPr>
            <a:r>
              <a:rPr lang="en-US" altLang="zh-CN" dirty="0"/>
              <a:t>          </a:t>
            </a:r>
          </a:p>
          <a:p>
            <a:pPr>
              <a:buNone/>
            </a:pPr>
            <a:r>
              <a:rPr lang="en-US" altLang="zh-CN" dirty="0"/>
              <a:t>   </a:t>
            </a:r>
            <a:endParaRPr lang="zh-CN" altLang="en-US" dirty="0"/>
          </a:p>
        </p:txBody>
      </p:sp>
      <p:graphicFrame>
        <p:nvGraphicFramePr>
          <p:cNvPr id="4" name="对象 3"/>
          <p:cNvGraphicFramePr>
            <a:graphicFrameLocks noChangeAspect="1"/>
          </p:cNvGraphicFramePr>
          <p:nvPr/>
        </p:nvGraphicFramePr>
        <p:xfrm>
          <a:off x="2483768" y="1412776"/>
          <a:ext cx="3753417" cy="432048"/>
        </p:xfrm>
        <a:graphic>
          <a:graphicData uri="http://schemas.openxmlformats.org/presentationml/2006/ole">
            <mc:AlternateContent xmlns:mc="http://schemas.openxmlformats.org/markup-compatibility/2006">
              <mc:Choice xmlns:v="urn:schemas-microsoft-com:vml" Requires="v">
                <p:oleObj spid="_x0000_s96460" name="Equation" r:id="rId3" imgW="1765080" imgH="203040" progId="Equation.3">
                  <p:embed/>
                </p:oleObj>
              </mc:Choice>
              <mc:Fallback>
                <p:oleObj name="Equation" r:id="rId3" imgW="1765080" imgH="2030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1412776"/>
                        <a:ext cx="3753417"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3"/>
          <p:cNvGraphicFramePr>
            <a:graphicFrameLocks noChangeAspect="1"/>
          </p:cNvGraphicFramePr>
          <p:nvPr/>
        </p:nvGraphicFramePr>
        <p:xfrm>
          <a:off x="2497138" y="1989138"/>
          <a:ext cx="3725862" cy="431800"/>
        </p:xfrm>
        <a:graphic>
          <a:graphicData uri="http://schemas.openxmlformats.org/presentationml/2006/ole">
            <mc:AlternateContent xmlns:mc="http://schemas.openxmlformats.org/markup-compatibility/2006">
              <mc:Choice xmlns:v="urn:schemas-microsoft-com:vml" Requires="v">
                <p:oleObj spid="_x0000_s96461" name="Equation" r:id="rId5" imgW="1752480" imgH="203040" progId="Equation.3">
                  <p:embed/>
                </p:oleObj>
              </mc:Choice>
              <mc:Fallback>
                <p:oleObj name="Equation" r:id="rId5" imgW="1752480" imgH="2030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7138" y="1989138"/>
                        <a:ext cx="3725862"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4"/>
          <p:cNvPicPr>
            <a:picLocks noChangeAspect="1" noChangeArrowheads="1"/>
          </p:cNvPicPr>
          <p:nvPr/>
        </p:nvPicPr>
        <p:blipFill>
          <a:blip r:embed="rId7" cstate="print"/>
          <a:srcRect/>
          <a:stretch>
            <a:fillRect/>
          </a:stretch>
        </p:blipFill>
        <p:spPr bwMode="auto">
          <a:xfrm>
            <a:off x="1043608" y="4797152"/>
            <a:ext cx="2885714" cy="1276191"/>
          </a:xfrm>
          <a:prstGeom prst="rect">
            <a:avLst/>
          </a:prstGeom>
          <a:noFill/>
          <a:ln w="9525">
            <a:noFill/>
            <a:miter lim="800000"/>
            <a:headEnd/>
            <a:tailEnd/>
          </a:ln>
        </p:spPr>
      </p:pic>
      <p:pic>
        <p:nvPicPr>
          <p:cNvPr id="3077" name="Picture 5"/>
          <p:cNvPicPr>
            <a:picLocks noChangeAspect="1" noChangeArrowheads="1"/>
          </p:cNvPicPr>
          <p:nvPr/>
        </p:nvPicPr>
        <p:blipFill>
          <a:blip r:embed="rId8" cstate="print"/>
          <a:srcRect/>
          <a:stretch>
            <a:fillRect/>
          </a:stretch>
        </p:blipFill>
        <p:spPr bwMode="auto">
          <a:xfrm>
            <a:off x="5004048" y="4725144"/>
            <a:ext cx="2200275" cy="1343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4"/>
            <a:ext cx="8229600" cy="5361459"/>
          </a:xfrm>
        </p:spPr>
        <p:txBody>
          <a:bodyPr/>
          <a:lstStyle/>
          <a:p>
            <a:pPr>
              <a:buNone/>
            </a:pPr>
            <a:r>
              <a:rPr lang="en-US" altLang="zh-CN" dirty="0"/>
              <a:t>3.</a:t>
            </a:r>
            <a:r>
              <a:rPr lang="zh-CN" altLang="en-US" dirty="0"/>
              <a:t>向量的模</a:t>
            </a:r>
            <a:endParaRPr lang="en-US" altLang="zh-CN" dirty="0"/>
          </a:p>
          <a:p>
            <a:pPr>
              <a:buNone/>
            </a:pPr>
            <a:r>
              <a:rPr lang="en-US" altLang="zh-CN" dirty="0"/>
              <a:t>                     </a:t>
            </a:r>
          </a:p>
          <a:p>
            <a:pPr>
              <a:buNone/>
            </a:pPr>
            <a:endParaRPr lang="en-US" altLang="zh-CN" dirty="0"/>
          </a:p>
          <a:p>
            <a:pPr>
              <a:buNone/>
            </a:pPr>
            <a:r>
              <a:rPr lang="zh-CN" altLang="en-US" dirty="0"/>
              <a:t>例如：</a:t>
            </a:r>
            <a:endParaRPr lang="en-US" altLang="zh-CN" dirty="0"/>
          </a:p>
          <a:p>
            <a:pPr>
              <a:buNone/>
            </a:pPr>
            <a:r>
              <a:rPr lang="en-US" altLang="zh-CN" dirty="0"/>
              <a:t>             </a:t>
            </a:r>
          </a:p>
          <a:p>
            <a:pPr>
              <a:buNone/>
            </a:pPr>
            <a:endParaRPr lang="en-US" altLang="zh-CN" dirty="0"/>
          </a:p>
          <a:p>
            <a:pPr>
              <a:buNone/>
            </a:pPr>
            <a:r>
              <a:rPr lang="en-US" altLang="zh-CN" dirty="0"/>
              <a:t>   </a:t>
            </a:r>
            <a:r>
              <a:rPr lang="zh-CN" altLang="en-US" dirty="0"/>
              <a:t>向量的模运算得到的值是一个标量，表示的是这个向量的长度。</a:t>
            </a:r>
            <a:endParaRPr lang="en-US" altLang="zh-CN" dirty="0"/>
          </a:p>
          <a:p>
            <a:pPr>
              <a:buNone/>
            </a:pPr>
            <a:endParaRPr lang="zh-CN" altLang="en-US" dirty="0"/>
          </a:p>
        </p:txBody>
      </p:sp>
      <p:graphicFrame>
        <p:nvGraphicFramePr>
          <p:cNvPr id="9" name="对象 8"/>
          <p:cNvGraphicFramePr>
            <a:graphicFrameLocks noChangeAspect="1"/>
          </p:cNvGraphicFramePr>
          <p:nvPr/>
        </p:nvGraphicFramePr>
        <p:xfrm>
          <a:off x="2915816" y="1556792"/>
          <a:ext cx="2933379" cy="648072"/>
        </p:xfrm>
        <a:graphic>
          <a:graphicData uri="http://schemas.openxmlformats.org/presentationml/2006/ole">
            <mc:AlternateContent xmlns:mc="http://schemas.openxmlformats.org/markup-compatibility/2006">
              <mc:Choice xmlns:v="urn:schemas-microsoft-com:vml" Requires="v">
                <p:oleObj spid="_x0000_s89294" name="Equation" r:id="rId3" imgW="1091880" imgH="241200" progId="Equation.3">
                  <p:embed/>
                </p:oleObj>
              </mc:Choice>
              <mc:Fallback>
                <p:oleObj name="Equation" r:id="rId3" imgW="1091880" imgH="24120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1556792"/>
                        <a:ext cx="2933379" cy="6480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nvGraphicFramePr>
        <p:xfrm>
          <a:off x="2987824" y="3284984"/>
          <a:ext cx="2910639" cy="432048"/>
        </p:xfrm>
        <a:graphic>
          <a:graphicData uri="http://schemas.openxmlformats.org/presentationml/2006/ole">
            <mc:AlternateContent xmlns:mc="http://schemas.openxmlformats.org/markup-compatibility/2006">
              <mc:Choice xmlns:v="urn:schemas-microsoft-com:vml" Requires="v">
                <p:oleObj spid="_x0000_s89295" name="Equation" r:id="rId5" imgW="1625400" imgH="241200" progId="Equation.3">
                  <p:embed/>
                </p:oleObj>
              </mc:Choice>
              <mc:Fallback>
                <p:oleObj name="Equation" r:id="rId5" imgW="1625400" imgH="24120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824" y="3284984"/>
                        <a:ext cx="2910639"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60" y="980728"/>
            <a:ext cx="8075240" cy="5145435"/>
          </a:xfrm>
        </p:spPr>
        <p:txBody>
          <a:bodyPr>
            <a:normAutofit fontScale="70000" lnSpcReduction="20000"/>
          </a:bodyPr>
          <a:lstStyle/>
          <a:p>
            <a:pPr>
              <a:buNone/>
            </a:pPr>
            <a:r>
              <a:rPr lang="en-US" altLang="zh-CN" dirty="0"/>
              <a:t>4.</a:t>
            </a:r>
            <a:r>
              <a:rPr lang="zh-CN" altLang="en-US" dirty="0"/>
              <a:t>单位向量与向量的归一化</a:t>
            </a:r>
            <a:endParaRPr lang="en-US" altLang="zh-CN" dirty="0"/>
          </a:p>
          <a:p>
            <a:pPr>
              <a:buNone/>
            </a:pPr>
            <a:r>
              <a:rPr lang="en-US" altLang="zh-CN" dirty="0"/>
              <a:t>   </a:t>
            </a:r>
            <a:r>
              <a:rPr lang="zh-CN" altLang="en-US" dirty="0"/>
              <a:t>向量的模为</a:t>
            </a:r>
            <a:r>
              <a:rPr lang="en-US" altLang="zh-CN" dirty="0"/>
              <a:t>1</a:t>
            </a:r>
            <a:r>
              <a:rPr lang="zh-CN" altLang="en-US" dirty="0"/>
              <a:t>的向量叫做</a:t>
            </a:r>
            <a:r>
              <a:rPr lang="zh-CN" altLang="en-US" b="1" dirty="0"/>
              <a:t>单位向量</a:t>
            </a:r>
            <a:r>
              <a:rPr lang="zh-CN" altLang="en-US" dirty="0"/>
              <a:t>。将某个向量保持</a:t>
            </a:r>
            <a:endParaRPr lang="en-US" altLang="zh-CN" dirty="0"/>
          </a:p>
          <a:p>
            <a:pPr>
              <a:buNone/>
            </a:pPr>
            <a:r>
              <a:rPr lang="zh-CN" altLang="en-US" dirty="0"/>
              <a:t>   向不变，并将其变成单位向量的过程叫做</a:t>
            </a:r>
            <a:r>
              <a:rPr lang="zh-CN" altLang="en-US" b="1" dirty="0"/>
              <a:t>向量的</a:t>
            </a:r>
            <a:endParaRPr lang="en-US" altLang="zh-CN" b="1" dirty="0"/>
          </a:p>
          <a:p>
            <a:pPr>
              <a:buNone/>
            </a:pPr>
            <a:r>
              <a:rPr lang="zh-CN" altLang="en-US" b="1" dirty="0"/>
              <a:t>   归一化。</a:t>
            </a:r>
            <a:endParaRPr lang="en-US" altLang="zh-CN" b="1" dirty="0"/>
          </a:p>
          <a:p>
            <a:pPr>
              <a:buNone/>
            </a:pPr>
            <a:r>
              <a:rPr lang="en-US" altLang="zh-CN" dirty="0"/>
              <a:t>    </a:t>
            </a:r>
          </a:p>
          <a:p>
            <a:pPr>
              <a:buNone/>
            </a:pPr>
            <a:r>
              <a:rPr lang="zh-CN" altLang="en-US" dirty="0">
                <a:sym typeface="Wingdings" pitchFamily="2" charset="2"/>
              </a:rPr>
              <a:t>例如</a:t>
            </a:r>
            <a:r>
              <a:rPr lang="en-US" altLang="zh-CN" dirty="0">
                <a:sym typeface="Wingdings" pitchFamily="2" charset="2"/>
              </a:rPr>
              <a:t>(0,3,4) :</a:t>
            </a:r>
          </a:p>
          <a:p>
            <a:pPr>
              <a:buNone/>
            </a:pPr>
            <a:endParaRPr lang="en-US" altLang="zh-CN" dirty="0">
              <a:sym typeface="Wingdings" pitchFamily="2" charset="2"/>
            </a:endParaRPr>
          </a:p>
          <a:p>
            <a:pPr>
              <a:buNone/>
            </a:pPr>
            <a:r>
              <a:rPr lang="en-US" altLang="zh-CN" dirty="0">
                <a:sym typeface="Wingdings" pitchFamily="2" charset="2"/>
              </a:rPr>
              <a:t>           </a:t>
            </a:r>
          </a:p>
          <a:p>
            <a:pPr>
              <a:buNone/>
            </a:pPr>
            <a:r>
              <a:rPr lang="en-US" altLang="zh-CN" dirty="0">
                <a:sym typeface="Wingdings" pitchFamily="2" charset="2"/>
              </a:rPr>
              <a:t>            </a:t>
            </a:r>
            <a:r>
              <a:rPr lang="zh-CN" altLang="en-US" dirty="0">
                <a:sym typeface="Wingdings" pitchFamily="2" charset="2"/>
              </a:rPr>
              <a:t>求模</a:t>
            </a:r>
            <a:r>
              <a:rPr lang="en-US" altLang="zh-CN" dirty="0">
                <a:sym typeface="Wingdings" pitchFamily="2" charset="2"/>
              </a:rPr>
              <a:t>: |(0,3,4)| = 5</a:t>
            </a:r>
          </a:p>
          <a:p>
            <a:pPr>
              <a:buNone/>
            </a:pPr>
            <a:r>
              <a:rPr lang="en-US" altLang="zh-CN" dirty="0">
                <a:sym typeface="Wingdings" pitchFamily="2" charset="2"/>
              </a:rPr>
              <a:t>        </a:t>
            </a:r>
            <a:r>
              <a:rPr lang="zh-CN" altLang="en-US" dirty="0">
                <a:sym typeface="Wingdings" pitchFamily="2" charset="2"/>
              </a:rPr>
              <a:t>归一化</a:t>
            </a:r>
            <a:r>
              <a:rPr lang="en-US" altLang="zh-CN" dirty="0">
                <a:sym typeface="Wingdings" pitchFamily="2" charset="2"/>
              </a:rPr>
              <a:t>: (0 / 5,3 / 5,4 / 5) = (0,0.6,0.8)</a:t>
            </a:r>
          </a:p>
          <a:p>
            <a:pPr>
              <a:buNone/>
            </a:pPr>
            <a:endParaRPr lang="en-US" altLang="zh-CN" dirty="0">
              <a:sym typeface="Wingdings" pitchFamily="2" charset="2"/>
            </a:endParaRPr>
          </a:p>
          <a:p>
            <a:pPr>
              <a:buNone/>
            </a:pPr>
            <a:r>
              <a:rPr lang="zh-CN" altLang="en-US" dirty="0">
                <a:sym typeface="Wingdings" pitchFamily="2" charset="2"/>
              </a:rPr>
              <a:t>在某些只关注向量的方向，而不关注向量的大小</a:t>
            </a:r>
            <a:endParaRPr lang="en-US" altLang="zh-CN" dirty="0">
              <a:sym typeface="Wingdings" pitchFamily="2" charset="2"/>
            </a:endParaRPr>
          </a:p>
          <a:p>
            <a:pPr>
              <a:buNone/>
            </a:pPr>
            <a:r>
              <a:rPr lang="zh-CN" altLang="en-US" dirty="0">
                <a:sym typeface="Wingdings" pitchFamily="2" charset="2"/>
              </a:rPr>
              <a:t>的情况</a:t>
            </a:r>
            <a:r>
              <a:rPr lang="en-US" altLang="zh-CN" dirty="0">
                <a:sym typeface="Wingdings" pitchFamily="2" charset="2"/>
              </a:rPr>
              <a:t>(</a:t>
            </a:r>
            <a:r>
              <a:rPr lang="zh-CN" altLang="en-US" dirty="0">
                <a:sym typeface="Wingdings" pitchFamily="2" charset="2"/>
              </a:rPr>
              <a:t>如</a:t>
            </a:r>
            <a:r>
              <a:rPr lang="en-US" altLang="zh-CN" dirty="0">
                <a:sym typeface="Wingdings" pitchFamily="2" charset="2"/>
              </a:rPr>
              <a:t>:</a:t>
            </a:r>
            <a:r>
              <a:rPr lang="zh-CN" altLang="en-US" dirty="0">
                <a:sym typeface="Wingdings" pitchFamily="2" charset="2"/>
              </a:rPr>
              <a:t>光照方向</a:t>
            </a:r>
            <a:r>
              <a:rPr lang="en-US" altLang="zh-CN" dirty="0">
                <a:sym typeface="Wingdings" pitchFamily="2" charset="2"/>
              </a:rPr>
              <a:t>,</a:t>
            </a:r>
            <a:r>
              <a:rPr lang="zh-CN" altLang="en-US" dirty="0">
                <a:sym typeface="Wingdings" pitchFamily="2" charset="2"/>
              </a:rPr>
              <a:t>顶点法线方向等</a:t>
            </a:r>
            <a:r>
              <a:rPr lang="en-US" altLang="zh-CN" dirty="0">
                <a:sym typeface="Wingdings" pitchFamily="2" charset="2"/>
              </a:rPr>
              <a:t>)</a:t>
            </a:r>
            <a:r>
              <a:rPr lang="zh-CN" altLang="en-US" dirty="0">
                <a:sym typeface="Wingdings" pitchFamily="2" charset="2"/>
              </a:rPr>
              <a:t>，归一化</a:t>
            </a:r>
            <a:endParaRPr lang="en-US" altLang="zh-CN" dirty="0">
              <a:sym typeface="Wingdings" pitchFamily="2" charset="2"/>
            </a:endParaRPr>
          </a:p>
          <a:p>
            <a:pPr>
              <a:buNone/>
            </a:pPr>
            <a:r>
              <a:rPr lang="zh-CN" altLang="en-US" dirty="0">
                <a:sym typeface="Wingdings" pitchFamily="2" charset="2"/>
              </a:rPr>
              <a:t>后的向量可以简化运算。</a:t>
            </a:r>
            <a:endParaRPr lang="en-US" altLang="zh-CN" dirty="0">
              <a:sym typeface="Wingdings" pitchFamily="2" charset="2"/>
            </a:endParaRPr>
          </a:p>
        </p:txBody>
      </p:sp>
      <p:graphicFrame>
        <p:nvGraphicFramePr>
          <p:cNvPr id="5" name="对象 4"/>
          <p:cNvGraphicFramePr>
            <a:graphicFrameLocks noChangeAspect="1"/>
          </p:cNvGraphicFramePr>
          <p:nvPr/>
        </p:nvGraphicFramePr>
        <p:xfrm>
          <a:off x="2555776" y="2996952"/>
          <a:ext cx="2880320" cy="476274"/>
        </p:xfrm>
        <a:graphic>
          <a:graphicData uri="http://schemas.openxmlformats.org/presentationml/2006/ole">
            <mc:AlternateContent xmlns:mc="http://schemas.openxmlformats.org/markup-compatibility/2006">
              <mc:Choice xmlns:v="urn:schemas-microsoft-com:vml" Requires="v">
                <p:oleObj spid="_x0000_s90215" name="Equation" r:id="rId3" imgW="1612800" imgH="266400" progId="Equation.3">
                  <p:embed/>
                </p:oleObj>
              </mc:Choice>
              <mc:Fallback>
                <p:oleObj name="Equation" r:id="rId3" imgW="1612800" imgH="266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2996952"/>
                        <a:ext cx="2880320" cy="4762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836712"/>
            <a:ext cx="8147248" cy="5289451"/>
          </a:xfrm>
        </p:spPr>
        <p:txBody>
          <a:bodyPr>
            <a:normAutofit fontScale="85000" lnSpcReduction="20000"/>
          </a:bodyPr>
          <a:lstStyle/>
          <a:p>
            <a:pPr>
              <a:buNone/>
            </a:pPr>
            <a:r>
              <a:rPr lang="en-US" altLang="zh-CN" dirty="0"/>
              <a:t>5.</a:t>
            </a:r>
            <a:r>
              <a:rPr lang="zh-CN" altLang="en-US" dirty="0"/>
              <a:t>向量的点积</a:t>
            </a:r>
            <a:endParaRPr lang="en-US" altLang="zh-CN" dirty="0"/>
          </a:p>
          <a:p>
            <a:pPr>
              <a:buNone/>
            </a:pPr>
            <a:endParaRPr lang="en-US" altLang="zh-CN" dirty="0"/>
          </a:p>
          <a:p>
            <a:pPr>
              <a:buNone/>
            </a:pPr>
            <a:endParaRPr lang="en-US" altLang="zh-CN" dirty="0"/>
          </a:p>
          <a:p>
            <a:pPr>
              <a:buNone/>
            </a:pPr>
            <a:r>
              <a:rPr lang="zh-CN" altLang="en-US" dirty="0"/>
              <a:t>向量的点积</a:t>
            </a:r>
            <a:r>
              <a:rPr lang="en-US" altLang="zh-CN" dirty="0"/>
              <a:t>,</a:t>
            </a:r>
            <a:r>
              <a:rPr lang="zh-CN" altLang="en-US" dirty="0"/>
              <a:t>满足交换律</a:t>
            </a:r>
            <a:r>
              <a:rPr lang="en-US" altLang="zh-CN" dirty="0"/>
              <a:t>,</a:t>
            </a:r>
            <a:r>
              <a:rPr lang="zh-CN" altLang="en-US" dirty="0"/>
              <a:t>它的结果是一个标量。</a:t>
            </a:r>
            <a:endParaRPr lang="en-US" altLang="zh-CN" dirty="0"/>
          </a:p>
          <a:p>
            <a:pPr>
              <a:buNone/>
            </a:pPr>
            <a:r>
              <a:rPr lang="zh-CN" altLang="en-US" dirty="0"/>
              <a:t>几何意义是表示一个向量到另一个向量的</a:t>
            </a:r>
            <a:r>
              <a:rPr lang="zh-CN" altLang="en-US" b="1" dirty="0"/>
              <a:t>投</a:t>
            </a:r>
            <a:endParaRPr lang="en-US" altLang="zh-CN" b="1" dirty="0"/>
          </a:p>
          <a:p>
            <a:pPr>
              <a:buNone/>
            </a:pPr>
            <a:r>
              <a:rPr lang="zh-CN" altLang="en-US" b="1" dirty="0"/>
              <a:t>影。</a:t>
            </a:r>
            <a:r>
              <a:rPr lang="zh-CN" altLang="en-US" dirty="0"/>
              <a:t>设两个向量的夹角为</a:t>
            </a:r>
            <a:r>
              <a:rPr lang="en-US" altLang="zh-CN" dirty="0"/>
              <a:t>Ө,</a:t>
            </a:r>
            <a:r>
              <a:rPr lang="zh-CN" altLang="en-US" dirty="0"/>
              <a:t>它们的点积为</a:t>
            </a:r>
            <a:r>
              <a:rPr lang="en-US" altLang="zh-CN" dirty="0"/>
              <a:t>d,</a:t>
            </a:r>
          </a:p>
          <a:p>
            <a:pPr>
              <a:buNone/>
            </a:pPr>
            <a:r>
              <a:rPr lang="en-US" altLang="zh-CN" dirty="0"/>
              <a:t> </a:t>
            </a:r>
            <a:r>
              <a:rPr lang="zh-CN" altLang="en-US" dirty="0"/>
              <a:t>当 </a:t>
            </a:r>
            <a:r>
              <a:rPr lang="en-US" altLang="zh-CN" dirty="0"/>
              <a:t>d &gt; 0  </a:t>
            </a:r>
            <a:r>
              <a:rPr lang="zh-CN" altLang="en-US" dirty="0"/>
              <a:t>则 </a:t>
            </a:r>
            <a:r>
              <a:rPr lang="en-US" altLang="zh-CN" dirty="0"/>
              <a:t>Ө &lt; 90</a:t>
            </a:r>
          </a:p>
          <a:p>
            <a:pPr>
              <a:buNone/>
            </a:pPr>
            <a:r>
              <a:rPr lang="zh-CN" altLang="en-US" dirty="0"/>
              <a:t>当 </a:t>
            </a:r>
            <a:r>
              <a:rPr lang="en-US" altLang="zh-CN" dirty="0"/>
              <a:t> d = 0  </a:t>
            </a:r>
            <a:r>
              <a:rPr lang="zh-CN" altLang="en-US" dirty="0"/>
              <a:t>则 </a:t>
            </a:r>
            <a:r>
              <a:rPr lang="en-US" altLang="zh-CN" dirty="0"/>
              <a:t>Ө = 90    </a:t>
            </a:r>
          </a:p>
          <a:p>
            <a:pPr>
              <a:buNone/>
            </a:pPr>
            <a:r>
              <a:rPr lang="zh-CN" altLang="en-US" dirty="0"/>
              <a:t>当 </a:t>
            </a:r>
            <a:r>
              <a:rPr lang="en-US" altLang="zh-CN" dirty="0"/>
              <a:t> d &lt; 0  </a:t>
            </a:r>
            <a:r>
              <a:rPr lang="zh-CN" altLang="en-US" dirty="0"/>
              <a:t>则 </a:t>
            </a:r>
            <a:r>
              <a:rPr lang="en-US" altLang="zh-CN" dirty="0"/>
              <a:t>Ө &gt; 90    </a:t>
            </a:r>
          </a:p>
          <a:p>
            <a:pPr>
              <a:buNone/>
            </a:pPr>
            <a:r>
              <a:rPr lang="zh-CN" altLang="en-US" dirty="0"/>
              <a:t>由此不难看出</a:t>
            </a:r>
            <a:r>
              <a:rPr lang="en-US" altLang="zh-CN" dirty="0"/>
              <a:t>,                   ,</a:t>
            </a:r>
            <a:r>
              <a:rPr lang="zh-CN" altLang="en-US" dirty="0"/>
              <a:t>我们比较两个向量的大</a:t>
            </a:r>
            <a:endParaRPr lang="en-US" altLang="zh-CN" dirty="0"/>
          </a:p>
          <a:p>
            <a:pPr>
              <a:buNone/>
            </a:pPr>
            <a:r>
              <a:rPr lang="zh-CN" altLang="en-US" dirty="0"/>
              <a:t>小的时候，实际上是不求模的，</a:t>
            </a:r>
            <a:r>
              <a:rPr lang="zh-CN" altLang="en-US" sz="3300" dirty="0"/>
              <a:t>因为</a:t>
            </a:r>
            <a:r>
              <a:rPr lang="zh-CN" altLang="en-US" dirty="0"/>
              <a:t>求模需要开方，</a:t>
            </a:r>
            <a:endParaRPr lang="en-US" altLang="zh-CN" dirty="0"/>
          </a:p>
          <a:p>
            <a:pPr>
              <a:buNone/>
            </a:pPr>
            <a:r>
              <a:rPr lang="zh-CN" altLang="en-US" dirty="0"/>
              <a:t>非常耗时。我们只需要比较</a:t>
            </a:r>
            <a:r>
              <a:rPr lang="zh-CN" altLang="en-US" b="1" dirty="0"/>
              <a:t>模的平方</a:t>
            </a:r>
            <a:r>
              <a:rPr lang="zh-CN" altLang="en-US" dirty="0"/>
              <a:t>就可以了。</a:t>
            </a:r>
            <a:endParaRPr lang="en-US" altLang="zh-CN" dirty="0"/>
          </a:p>
          <a:p>
            <a:pPr>
              <a:buNone/>
            </a:pPr>
            <a:endParaRPr lang="en-US" altLang="zh-CN" dirty="0"/>
          </a:p>
          <a:p>
            <a:pPr>
              <a:buNone/>
            </a:pP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419806880"/>
              </p:ext>
            </p:extLst>
          </p:nvPr>
        </p:nvGraphicFramePr>
        <p:xfrm>
          <a:off x="2843808" y="1196752"/>
          <a:ext cx="2583199" cy="720080"/>
        </p:xfrm>
        <a:graphic>
          <a:graphicData uri="http://schemas.openxmlformats.org/presentationml/2006/ole">
            <mc:AlternateContent xmlns:mc="http://schemas.openxmlformats.org/markup-compatibility/2006">
              <mc:Choice xmlns:v="urn:schemas-microsoft-com:vml" Requires="v">
                <p:oleObj spid="_x0000_s87249" name="Equation" r:id="rId3" imgW="1549080" imgH="431640" progId="Equation.3">
                  <p:embed/>
                </p:oleObj>
              </mc:Choice>
              <mc:Fallback>
                <p:oleObj name="Equation" r:id="rId3" imgW="1549080" imgH="431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1196752"/>
                        <a:ext cx="2583199" cy="720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148" name="Picture 4"/>
          <p:cNvPicPr>
            <a:picLocks noChangeAspect="1" noChangeArrowheads="1"/>
          </p:cNvPicPr>
          <p:nvPr/>
        </p:nvPicPr>
        <p:blipFill>
          <a:blip r:embed="rId5" cstate="print"/>
          <a:srcRect/>
          <a:stretch>
            <a:fillRect/>
          </a:stretch>
        </p:blipFill>
        <p:spPr bwMode="auto">
          <a:xfrm>
            <a:off x="3851920" y="3226693"/>
            <a:ext cx="2124075" cy="1314450"/>
          </a:xfrm>
          <a:prstGeom prst="rect">
            <a:avLst/>
          </a:prstGeom>
          <a:noFill/>
          <a:ln w="9525">
            <a:noFill/>
            <a:miter lim="800000"/>
            <a:headEnd/>
            <a:tailEnd/>
          </a:ln>
        </p:spPr>
      </p:pic>
      <p:graphicFrame>
        <p:nvGraphicFramePr>
          <p:cNvPr id="8" name="对象 7"/>
          <p:cNvGraphicFramePr>
            <a:graphicFrameLocks noChangeAspect="1"/>
          </p:cNvGraphicFramePr>
          <p:nvPr/>
        </p:nvGraphicFramePr>
        <p:xfrm>
          <a:off x="2771800" y="4581128"/>
          <a:ext cx="1262754" cy="372616"/>
        </p:xfrm>
        <a:graphic>
          <a:graphicData uri="http://schemas.openxmlformats.org/presentationml/2006/ole">
            <mc:AlternateContent xmlns:mc="http://schemas.openxmlformats.org/markup-compatibility/2006">
              <mc:Choice xmlns:v="urn:schemas-microsoft-com:vml" Requires="v">
                <p:oleObj spid="_x0000_s87250" name="Equation" r:id="rId6" imgW="774360" imgH="228600" progId="Equation.3">
                  <p:embed/>
                </p:oleObj>
              </mc:Choice>
              <mc:Fallback>
                <p:oleObj name="Equation" r:id="rId6" imgW="774360" imgH="22860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800" y="4581128"/>
                        <a:ext cx="1262754" cy="3726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980" name="Picture 83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75995" y="3217456"/>
            <a:ext cx="1152127" cy="1285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467544" y="836712"/>
            <a:ext cx="8219256" cy="5289451"/>
          </a:xfrm>
        </p:spPr>
        <p:txBody>
          <a:bodyPr>
            <a:normAutofit fontScale="92500" lnSpcReduction="10000"/>
          </a:bodyPr>
          <a:lstStyle/>
          <a:p>
            <a:pPr>
              <a:buNone/>
            </a:pPr>
            <a:r>
              <a:rPr lang="en-US" altLang="zh-CN" dirty="0"/>
              <a:t>5.</a:t>
            </a:r>
            <a:r>
              <a:rPr lang="zh-CN" altLang="en-US" dirty="0"/>
              <a:t>向量的叉积</a:t>
            </a:r>
            <a:endParaRPr lang="en-US" altLang="zh-CN" dirty="0"/>
          </a:p>
          <a:p>
            <a:pPr>
              <a:buNone/>
            </a:pPr>
            <a:endParaRPr lang="en-US" altLang="zh-CN" dirty="0"/>
          </a:p>
          <a:p>
            <a:pPr>
              <a:buNone/>
            </a:pPr>
            <a:r>
              <a:rPr lang="zh-CN" altLang="en-US" dirty="0"/>
              <a:t>例如</a:t>
            </a:r>
            <a:r>
              <a:rPr lang="en-US" altLang="zh-CN" dirty="0"/>
              <a:t>:</a:t>
            </a:r>
          </a:p>
          <a:p>
            <a:pPr>
              <a:buNone/>
            </a:pPr>
            <a:r>
              <a:rPr lang="en-US" altLang="zh-CN" dirty="0"/>
              <a:t>          </a:t>
            </a:r>
            <a:r>
              <a:rPr lang="en-US" altLang="zh-CN" sz="2400" dirty="0"/>
              <a:t>(1,2,3)x(1,1,1)=(2x1-3x1,1x1-3x1,1x1-2x1)=(-1,-2,-1)</a:t>
            </a:r>
          </a:p>
          <a:p>
            <a:pPr>
              <a:buNone/>
            </a:pPr>
            <a:endParaRPr lang="en-US" altLang="zh-CN" sz="2400" dirty="0"/>
          </a:p>
          <a:p>
            <a:pPr>
              <a:buNone/>
            </a:pPr>
            <a:r>
              <a:rPr lang="zh-CN" altLang="en-US" sz="2400" dirty="0"/>
              <a:t>叉积的结果是一个与上面的</a:t>
            </a:r>
            <a:r>
              <a:rPr lang="zh-CN" altLang="en-US" sz="2400" b="1" dirty="0"/>
              <a:t>两个向量垂直的向量</a:t>
            </a:r>
            <a:r>
              <a:rPr lang="zh-CN" altLang="en-US" sz="2400" dirty="0"/>
              <a:t>。需要注意</a:t>
            </a:r>
            <a:endParaRPr lang="en-US" altLang="zh-CN" sz="2400" dirty="0"/>
          </a:p>
          <a:p>
            <a:pPr>
              <a:buNone/>
            </a:pPr>
            <a:r>
              <a:rPr lang="zh-CN" altLang="en-US" sz="2400" dirty="0"/>
              <a:t>的是它不满足交换律。</a:t>
            </a:r>
            <a:endParaRPr lang="en-US" altLang="zh-CN" sz="2400" dirty="0"/>
          </a:p>
          <a:p>
            <a:pPr>
              <a:buNone/>
            </a:pPr>
            <a:endParaRPr lang="en-US" altLang="zh-CN" sz="2400" dirty="0"/>
          </a:p>
          <a:p>
            <a:pPr>
              <a:buNone/>
            </a:pPr>
            <a:r>
              <a:rPr lang="zh-CN" altLang="en-US" sz="2400" dirty="0"/>
              <a:t>结果的方向可以用</a:t>
            </a:r>
            <a:r>
              <a:rPr lang="zh-CN" altLang="en-US" sz="2400" b="1" dirty="0"/>
              <a:t>左手</a:t>
            </a:r>
            <a:r>
              <a:rPr lang="en-US" altLang="zh-CN" sz="2400" dirty="0"/>
              <a:t>(</a:t>
            </a:r>
            <a:r>
              <a:rPr lang="zh-CN" altLang="en-US" sz="2400" dirty="0"/>
              <a:t>如果是左手坐标系</a:t>
            </a:r>
            <a:r>
              <a:rPr lang="en-US" altLang="zh-CN" sz="2400" dirty="0"/>
              <a:t>)</a:t>
            </a:r>
            <a:r>
              <a:rPr lang="zh-CN" altLang="en-US" sz="2400" b="1" dirty="0"/>
              <a:t>或者右手</a:t>
            </a:r>
            <a:r>
              <a:rPr lang="en-US" altLang="zh-CN" sz="2400" dirty="0"/>
              <a:t>(</a:t>
            </a:r>
            <a:r>
              <a:rPr lang="zh-CN" altLang="en-US" sz="2400" dirty="0"/>
              <a:t>如果是</a:t>
            </a:r>
            <a:endParaRPr lang="en-US" altLang="zh-CN" sz="2400" dirty="0"/>
          </a:p>
          <a:p>
            <a:pPr>
              <a:buNone/>
            </a:pPr>
            <a:r>
              <a:rPr lang="zh-CN" altLang="en-US" sz="2400" dirty="0"/>
              <a:t>右手坐标系</a:t>
            </a:r>
            <a:r>
              <a:rPr lang="en-US" altLang="zh-CN" sz="2400" dirty="0"/>
              <a:t>)</a:t>
            </a:r>
            <a:r>
              <a:rPr lang="zh-CN" altLang="en-US" sz="2400" dirty="0"/>
              <a:t>来判断。</a:t>
            </a:r>
            <a:endParaRPr lang="en-US" altLang="zh-CN" sz="2400" dirty="0"/>
          </a:p>
          <a:p>
            <a:pPr>
              <a:buNone/>
            </a:pPr>
            <a:r>
              <a:rPr lang="zh-CN" altLang="en-US" sz="2400" dirty="0"/>
              <a:t>叉积可以用来判断三角形面片的朝向</a:t>
            </a:r>
            <a:r>
              <a:rPr lang="en-US" altLang="zh-CN" sz="2400" dirty="0"/>
              <a:t>(</a:t>
            </a:r>
            <a:r>
              <a:rPr lang="zh-CN" altLang="en-US" sz="2400" b="1" dirty="0"/>
              <a:t>还记得前面提到的裁剪</a:t>
            </a:r>
            <a:endParaRPr lang="en-US" altLang="zh-CN" sz="2400" b="1" dirty="0"/>
          </a:p>
          <a:p>
            <a:pPr>
              <a:buNone/>
            </a:pPr>
            <a:r>
              <a:rPr lang="zh-CN" altLang="en-US" sz="2400" b="1" dirty="0"/>
              <a:t>吗</a:t>
            </a:r>
            <a:r>
              <a:rPr lang="en-US" altLang="zh-CN" sz="2400" b="1" dirty="0"/>
              <a:t>?).</a:t>
            </a:r>
            <a:endParaRPr lang="en-US" altLang="zh-CN" dirty="0"/>
          </a:p>
          <a:p>
            <a:pPr>
              <a:buNone/>
            </a:pPr>
            <a:endParaRPr lang="en-US" altLang="zh-CN" dirty="0"/>
          </a:p>
          <a:p>
            <a:pPr>
              <a:buNone/>
            </a:pPr>
            <a:endParaRPr lang="en-US" altLang="zh-CN" dirty="0"/>
          </a:p>
          <a:p>
            <a:pPr>
              <a:buNone/>
            </a:pP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3227451944"/>
              </p:ext>
            </p:extLst>
          </p:nvPr>
        </p:nvGraphicFramePr>
        <p:xfrm>
          <a:off x="2267744" y="1484784"/>
          <a:ext cx="4410490" cy="360040"/>
        </p:xfrm>
        <a:graphic>
          <a:graphicData uri="http://schemas.openxmlformats.org/presentationml/2006/ole">
            <mc:AlternateContent xmlns:mc="http://schemas.openxmlformats.org/markup-compatibility/2006">
              <mc:Choice xmlns:v="urn:schemas-microsoft-com:vml" Requires="v">
                <p:oleObj spid="_x0000_s97484" name="Equation" r:id="rId3" imgW="2489040" imgH="203040" progId="Equation.3">
                  <p:embed/>
                </p:oleObj>
              </mc:Choice>
              <mc:Fallback>
                <p:oleObj name="Equation" r:id="rId3" imgW="2489040" imgH="2030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1484784"/>
                        <a:ext cx="4410490"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nvGraphicFramePr>
        <p:xfrm>
          <a:off x="3707904" y="3645024"/>
          <a:ext cx="1512168" cy="358820"/>
        </p:xfrm>
        <a:graphic>
          <a:graphicData uri="http://schemas.openxmlformats.org/presentationml/2006/ole">
            <mc:AlternateContent xmlns:mc="http://schemas.openxmlformats.org/markup-compatibility/2006">
              <mc:Choice xmlns:v="urn:schemas-microsoft-com:vml" Requires="v">
                <p:oleObj spid="_x0000_s97485" name="Equation" r:id="rId5" imgW="749160" imgH="177480" progId="Equation.3">
                  <p:embed/>
                </p:oleObj>
              </mc:Choice>
              <mc:Fallback>
                <p:oleObj name="Equation" r:id="rId5" imgW="749160" imgH="177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904" y="3645024"/>
                        <a:ext cx="1512168" cy="3588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4"/>
            <a:ext cx="8229600" cy="5361459"/>
          </a:xfrm>
        </p:spPr>
        <p:txBody>
          <a:bodyPr>
            <a:normAutofit lnSpcReduction="10000"/>
          </a:bodyPr>
          <a:lstStyle/>
          <a:p>
            <a:r>
              <a:rPr lang="en-US" altLang="zh-CN" dirty="0"/>
              <a:t>Mono</a:t>
            </a:r>
            <a:r>
              <a:rPr lang="zh-CN" altLang="en-US" dirty="0"/>
              <a:t>实现了非常多的功能，但是大多数都是基础语言层面的</a:t>
            </a:r>
            <a:r>
              <a:rPr lang="en-US" altLang="zh-CN" dirty="0"/>
              <a:t>,</a:t>
            </a:r>
            <a:r>
              <a:rPr lang="zh-CN" altLang="en-US" dirty="0"/>
              <a:t>类似于</a:t>
            </a:r>
            <a:r>
              <a:rPr lang="en-US" altLang="zh-CN" dirty="0"/>
              <a:t>C++</a:t>
            </a:r>
            <a:r>
              <a:rPr lang="zh-CN" altLang="en-US" dirty="0"/>
              <a:t>的标准库。如果拿来直接做应用开发还是不够的。于是在其基础进行二次开发，扩展其应用开发能力的产品应运而生。</a:t>
            </a:r>
            <a:endParaRPr lang="en-US" altLang="zh-CN" dirty="0"/>
          </a:p>
          <a:p>
            <a:r>
              <a:rPr lang="en-US" altLang="zh-CN" dirty="0" err="1"/>
              <a:t>Xamarin</a:t>
            </a:r>
            <a:r>
              <a:rPr lang="en-US" altLang="zh-CN" dirty="0"/>
              <a:t> ['</a:t>
            </a:r>
            <a:r>
              <a:rPr lang="en-US" altLang="zh-CN" dirty="0" err="1"/>
              <a:t>zæmərɪn</a:t>
            </a:r>
            <a:r>
              <a:rPr lang="en-US" altLang="zh-CN" dirty="0"/>
              <a:t>]</a:t>
            </a:r>
            <a:r>
              <a:rPr lang="zh-CN" altLang="en-US" dirty="0"/>
              <a:t>扩展了</a:t>
            </a:r>
            <a:r>
              <a:rPr lang="en-US" altLang="zh-CN" dirty="0"/>
              <a:t>Mono</a:t>
            </a:r>
            <a:r>
              <a:rPr lang="zh-CN" altLang="en-US" dirty="0"/>
              <a:t>开发移动平台</a:t>
            </a:r>
            <a:r>
              <a:rPr lang="en-US" altLang="zh-CN" dirty="0"/>
              <a:t>App</a:t>
            </a:r>
            <a:r>
              <a:rPr lang="zh-CN" altLang="en-US" dirty="0"/>
              <a:t>的能力</a:t>
            </a:r>
            <a:endParaRPr lang="en-US" altLang="zh-CN" dirty="0"/>
          </a:p>
          <a:p>
            <a:r>
              <a:rPr lang="en-US" altLang="zh-CN" dirty="0"/>
              <a:t>Unity </a:t>
            </a:r>
            <a:r>
              <a:rPr lang="zh-CN" altLang="en-US" dirty="0"/>
              <a:t>扩展了</a:t>
            </a:r>
            <a:r>
              <a:rPr lang="en-US" altLang="zh-CN" dirty="0"/>
              <a:t>Mono</a:t>
            </a:r>
            <a:r>
              <a:rPr lang="zh-CN" altLang="en-US" dirty="0"/>
              <a:t>开发</a:t>
            </a:r>
            <a:r>
              <a:rPr lang="en-US" altLang="zh-CN" dirty="0"/>
              <a:t>2D/3D</a:t>
            </a:r>
            <a:r>
              <a:rPr lang="zh-CN" altLang="en-US" dirty="0"/>
              <a:t>游戏</a:t>
            </a:r>
            <a:r>
              <a:rPr lang="en-US" altLang="zh-CN" dirty="0"/>
              <a:t>App</a:t>
            </a:r>
            <a:r>
              <a:rPr lang="zh-CN" altLang="en-US" dirty="0"/>
              <a:t>的能力</a:t>
            </a:r>
            <a:endParaRPr lang="en-US" altLang="zh-CN" dirty="0"/>
          </a:p>
          <a:p>
            <a:r>
              <a:rPr lang="zh-CN" altLang="en-US" dirty="0"/>
              <a:t>总结</a:t>
            </a:r>
            <a:r>
              <a:rPr lang="en-US" altLang="zh-CN" dirty="0"/>
              <a:t>:Unity</a:t>
            </a:r>
            <a:r>
              <a:rPr lang="zh-CN" altLang="en-US" dirty="0"/>
              <a:t>是增强版</a:t>
            </a:r>
            <a:r>
              <a:rPr lang="en-US" altLang="zh-CN" dirty="0" smtClean="0"/>
              <a:t>Mono,</a:t>
            </a:r>
            <a:r>
              <a:rPr lang="zh-CN" altLang="en-US" dirty="0" smtClean="0"/>
              <a:t>它借助了</a:t>
            </a:r>
            <a:r>
              <a:rPr lang="en-US" altLang="zh-CN" dirty="0" smtClean="0"/>
              <a:t>Mono</a:t>
            </a:r>
            <a:r>
              <a:rPr lang="zh-CN" altLang="en-US" dirty="0" smtClean="0"/>
              <a:t>的</a:t>
            </a:r>
            <a:endParaRPr lang="en-US" altLang="zh-CN" dirty="0" smtClean="0"/>
          </a:p>
          <a:p>
            <a:pPr marL="0" indent="0">
              <a:buNone/>
            </a:pPr>
            <a:r>
              <a:rPr lang="zh-CN" altLang="en-US" dirty="0" smtClean="0"/>
              <a:t>    跨平台虚拟机来实现跨平台。</a:t>
            </a:r>
            <a:endParaRPr lang="zh-CN" altLang="en-US" dirty="0"/>
          </a:p>
        </p:txBody>
      </p:sp>
    </p:spTree>
    <p:extLst>
      <p:ext uri="{BB962C8B-B14F-4D97-AF65-F5344CB8AC3E}">
        <p14:creationId xmlns:p14="http://schemas.microsoft.com/office/powerpoint/2010/main" val="1879301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688"/>
            <a:ext cx="8229600" cy="5832648"/>
          </a:xfrm>
        </p:spPr>
        <p:txBody>
          <a:bodyPr>
            <a:normAutofit fontScale="47500" lnSpcReduction="20000"/>
          </a:bodyPr>
          <a:lstStyle/>
          <a:p>
            <a:r>
              <a:rPr lang="en-US" altLang="zh-CN" dirty="0"/>
              <a:t>Unity</a:t>
            </a:r>
            <a:r>
              <a:rPr lang="zh-CN" altLang="en-US" dirty="0"/>
              <a:t>中的向量类</a:t>
            </a:r>
            <a:r>
              <a:rPr lang="en-US" altLang="zh-CN" dirty="0"/>
              <a:t>Vector(4,3,2)</a:t>
            </a:r>
          </a:p>
          <a:p>
            <a:pPr>
              <a:buNone/>
            </a:pPr>
            <a:r>
              <a:rPr lang="en-US" altLang="zh-CN" sz="2900" dirty="0"/>
              <a:t>		public </a:t>
            </a:r>
            <a:r>
              <a:rPr lang="en-US" altLang="zh-CN" sz="2900" dirty="0" err="1"/>
              <a:t>struct</a:t>
            </a:r>
            <a:r>
              <a:rPr lang="en-US" altLang="zh-CN" sz="2900" dirty="0"/>
              <a:t> Vector4</a:t>
            </a:r>
          </a:p>
          <a:p>
            <a:pPr>
              <a:buNone/>
            </a:pPr>
            <a:r>
              <a:rPr lang="en-US" altLang="zh-CN" sz="2900" dirty="0"/>
              <a:t>		{</a:t>
            </a:r>
          </a:p>
          <a:p>
            <a:pPr>
              <a:buNone/>
            </a:pPr>
            <a:r>
              <a:rPr lang="en-US" altLang="zh-CN" sz="2900" dirty="0"/>
              <a:t>		         public float w;</a:t>
            </a:r>
          </a:p>
          <a:p>
            <a:pPr>
              <a:buNone/>
            </a:pPr>
            <a:r>
              <a:rPr lang="en-US" altLang="zh-CN" sz="2900" dirty="0"/>
              <a:t>		         public float x;</a:t>
            </a:r>
          </a:p>
          <a:p>
            <a:pPr>
              <a:buNone/>
            </a:pPr>
            <a:r>
              <a:rPr lang="en-US" altLang="zh-CN" sz="2900" dirty="0"/>
              <a:t>		         public float y;</a:t>
            </a:r>
          </a:p>
          <a:p>
            <a:pPr>
              <a:buNone/>
            </a:pPr>
            <a:r>
              <a:rPr lang="en-US" altLang="zh-CN" sz="2900" dirty="0"/>
              <a:t>		         public float z;</a:t>
            </a:r>
          </a:p>
          <a:p>
            <a:pPr>
              <a:buNone/>
            </a:pPr>
            <a:endParaRPr lang="en-US" altLang="zh-CN" sz="2900" dirty="0"/>
          </a:p>
          <a:p>
            <a:pPr>
              <a:buNone/>
            </a:pPr>
            <a:r>
              <a:rPr lang="en-US" altLang="zh-CN" sz="2900" dirty="0"/>
              <a:t>		        public static float Distance(Vector4 a, Vector4 b); //</a:t>
            </a:r>
            <a:r>
              <a:rPr lang="zh-CN" altLang="en-US" sz="2900" dirty="0"/>
              <a:t>两个点的距离</a:t>
            </a:r>
            <a:endParaRPr lang="en-US" altLang="zh-CN" sz="2900" dirty="0"/>
          </a:p>
          <a:p>
            <a:pPr>
              <a:buNone/>
            </a:pPr>
            <a:r>
              <a:rPr lang="en-US" altLang="zh-CN" sz="2900" dirty="0"/>
              <a:t>		        public static float Dot(Vector4 a, Vector4 b);//</a:t>
            </a:r>
            <a:r>
              <a:rPr lang="zh-CN" altLang="en-US" sz="2900" dirty="0"/>
              <a:t>点乘</a:t>
            </a:r>
            <a:endParaRPr lang="en-US" altLang="zh-CN" sz="2900" dirty="0"/>
          </a:p>
          <a:p>
            <a:pPr>
              <a:buNone/>
            </a:pPr>
            <a:r>
              <a:rPr lang="en-US" altLang="zh-CN" sz="2900" dirty="0"/>
              <a:t>		        public static float Magnitude(Vector4 a);//</a:t>
            </a:r>
            <a:r>
              <a:rPr lang="zh-CN" altLang="en-US" sz="2900" dirty="0"/>
              <a:t>求模</a:t>
            </a:r>
            <a:endParaRPr lang="en-US" altLang="zh-CN" sz="2900" dirty="0"/>
          </a:p>
          <a:p>
            <a:pPr>
              <a:buNone/>
            </a:pPr>
            <a:r>
              <a:rPr lang="en-US" altLang="zh-CN" sz="2900" dirty="0"/>
              <a:t>		        public static Vector4 Normalize(Vector4 a);//</a:t>
            </a:r>
            <a:r>
              <a:rPr lang="zh-CN" altLang="en-US" sz="2900" dirty="0"/>
              <a:t>归一化</a:t>
            </a:r>
            <a:endParaRPr lang="en-US" altLang="zh-CN" sz="2900" dirty="0"/>
          </a:p>
          <a:p>
            <a:pPr>
              <a:buNone/>
            </a:pPr>
            <a:r>
              <a:rPr lang="en-US" altLang="zh-CN" sz="2900" dirty="0"/>
              <a:t>		        public static Vector4 Project(Vector4 a, Vector4 b);//</a:t>
            </a:r>
            <a:r>
              <a:rPr lang="zh-CN" altLang="en-US" sz="2900" dirty="0"/>
              <a:t>投影</a:t>
            </a:r>
            <a:endParaRPr lang="en-US" altLang="zh-CN" sz="2900" dirty="0"/>
          </a:p>
          <a:p>
            <a:pPr>
              <a:buNone/>
            </a:pPr>
            <a:r>
              <a:rPr lang="en-US" altLang="zh-CN" sz="2900" dirty="0"/>
              <a:t>		        public static Vector4 Scale(Vector4 a, Vector4 b)</a:t>
            </a:r>
          </a:p>
          <a:p>
            <a:pPr>
              <a:buNone/>
            </a:pPr>
            <a:endParaRPr lang="en-US" altLang="zh-CN" sz="2900" dirty="0"/>
          </a:p>
          <a:p>
            <a:pPr>
              <a:buNone/>
            </a:pPr>
            <a:r>
              <a:rPr lang="en-US" altLang="zh-CN" sz="2900" dirty="0"/>
              <a:t>		        public static Vector4 operator +(Vector4 a, Vector4 b);</a:t>
            </a:r>
          </a:p>
          <a:p>
            <a:pPr>
              <a:buNone/>
            </a:pPr>
            <a:r>
              <a:rPr lang="en-US" altLang="zh-CN" sz="2900" dirty="0"/>
              <a:t>		        public static Vector4 operator -(Vector4 a);//</a:t>
            </a:r>
            <a:r>
              <a:rPr lang="zh-CN" altLang="en-US" sz="2900" dirty="0"/>
              <a:t>乘以</a:t>
            </a:r>
            <a:r>
              <a:rPr lang="en-US" altLang="zh-CN" sz="2900" dirty="0"/>
              <a:t>-1</a:t>
            </a:r>
          </a:p>
          <a:p>
            <a:pPr>
              <a:buNone/>
            </a:pPr>
            <a:r>
              <a:rPr lang="en-US" altLang="zh-CN" sz="2900" dirty="0"/>
              <a:t>		        public static Vector4 operator -(Vector4 a, Vector4 b);</a:t>
            </a:r>
          </a:p>
          <a:p>
            <a:pPr>
              <a:buNone/>
            </a:pPr>
            <a:r>
              <a:rPr lang="en-US" altLang="zh-CN" sz="2900" dirty="0"/>
              <a:t>		        public static Vector4 operator *(Vector4 a, float d);</a:t>
            </a:r>
          </a:p>
          <a:p>
            <a:pPr>
              <a:buNone/>
            </a:pPr>
            <a:r>
              <a:rPr lang="en-US" altLang="zh-CN" sz="2900" dirty="0"/>
              <a:t>		        public static Vector4 operator *(float d, Vector4 a);</a:t>
            </a:r>
          </a:p>
          <a:p>
            <a:pPr>
              <a:buNone/>
            </a:pPr>
            <a:r>
              <a:rPr lang="en-US" altLang="zh-CN" sz="2900" dirty="0"/>
              <a:t>		        public static Vector4 operator /(Vector4 a, float d);</a:t>
            </a:r>
          </a:p>
          <a:p>
            <a:pPr>
              <a:buNone/>
            </a:pPr>
            <a:r>
              <a:rPr lang="en-US" altLang="zh-CN" sz="2900" dirty="0"/>
              <a:t>		        public static </a:t>
            </a:r>
            <a:r>
              <a:rPr lang="en-US" altLang="zh-CN" sz="2900" dirty="0" err="1"/>
              <a:t>bool</a:t>
            </a:r>
            <a:r>
              <a:rPr lang="en-US" altLang="zh-CN" sz="2900" dirty="0"/>
              <a:t> operator ==(Vector4 lhs, Vector4 </a:t>
            </a:r>
            <a:r>
              <a:rPr lang="en-US" altLang="zh-CN" sz="2900" dirty="0" err="1"/>
              <a:t>rhs</a:t>
            </a:r>
            <a:r>
              <a:rPr lang="en-US" altLang="zh-CN" sz="2900" dirty="0"/>
              <a:t>);</a:t>
            </a:r>
          </a:p>
          <a:p>
            <a:pPr>
              <a:buNone/>
            </a:pPr>
            <a:r>
              <a:rPr lang="en-US" altLang="zh-CN" sz="2900" dirty="0"/>
              <a:t>		        public static </a:t>
            </a:r>
            <a:r>
              <a:rPr lang="en-US" altLang="zh-CN" sz="2900" dirty="0" err="1"/>
              <a:t>bool</a:t>
            </a:r>
            <a:r>
              <a:rPr lang="en-US" altLang="zh-CN" sz="2900" dirty="0"/>
              <a:t> operator !=(Vector4 lhs, Vector4 </a:t>
            </a:r>
            <a:r>
              <a:rPr lang="en-US" altLang="zh-CN" sz="2900" dirty="0" err="1"/>
              <a:t>rhs</a:t>
            </a:r>
            <a:r>
              <a:rPr lang="en-US" altLang="zh-CN" sz="2900" dirty="0"/>
              <a:t>);</a:t>
            </a:r>
          </a:p>
          <a:p>
            <a:pPr>
              <a:buNone/>
            </a:pPr>
            <a:r>
              <a:rPr lang="en-US" altLang="zh-CN" sz="2900" dirty="0"/>
              <a:t>		}</a:t>
            </a:r>
          </a:p>
          <a:p>
            <a:pPr>
              <a:buNone/>
            </a:pPr>
            <a:r>
              <a:rPr lang="zh-CN" altLang="en-US" sz="4400" dirty="0"/>
              <a:t>可以看出</a:t>
            </a:r>
            <a:r>
              <a:rPr lang="en-US" altLang="zh-CN" sz="4400" dirty="0"/>
              <a:t>Unity</a:t>
            </a:r>
            <a:r>
              <a:rPr lang="zh-CN" altLang="en-US" sz="4400" dirty="0"/>
              <a:t>中的</a:t>
            </a:r>
            <a:r>
              <a:rPr lang="en-US" altLang="zh-CN" sz="4400" dirty="0"/>
              <a:t>Vector</a:t>
            </a:r>
            <a:r>
              <a:rPr lang="zh-CN" altLang="en-US" sz="4400" dirty="0"/>
              <a:t>类提供的方法，基本上就我们上面讲到的向</a:t>
            </a:r>
            <a:endParaRPr lang="en-US" altLang="zh-CN" sz="4400" dirty="0"/>
          </a:p>
          <a:p>
            <a:pPr>
              <a:buNone/>
            </a:pPr>
            <a:r>
              <a:rPr lang="zh-CN" altLang="en-US" sz="4400" dirty="0"/>
              <a:t>量运算</a:t>
            </a:r>
            <a:r>
              <a:rPr lang="en-US" altLang="zh-CN" sz="4400" dirty="0"/>
              <a:t>,</a:t>
            </a:r>
            <a:r>
              <a:rPr lang="zh-CN" altLang="en-US" sz="4400" dirty="0"/>
              <a:t>掌握了前面的知识，很容易知道这些函数是怎么实现的。</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矩阵</a:t>
            </a:r>
          </a:p>
        </p:txBody>
      </p:sp>
      <p:sp>
        <p:nvSpPr>
          <p:cNvPr id="3" name="内容占位符 2"/>
          <p:cNvSpPr>
            <a:spLocks noGrp="1"/>
          </p:cNvSpPr>
          <p:nvPr>
            <p:ph idx="1"/>
          </p:nvPr>
        </p:nvSpPr>
        <p:spPr/>
        <p:txBody>
          <a:bodyPr>
            <a:normAutofit/>
          </a:bodyPr>
          <a:lstStyle/>
          <a:p>
            <a:r>
              <a:rPr lang="zh-CN" altLang="en-US" dirty="0"/>
              <a:t>问题</a:t>
            </a:r>
            <a:r>
              <a:rPr lang="en-US" altLang="zh-CN" dirty="0"/>
              <a:t>:</a:t>
            </a:r>
          </a:p>
          <a:p>
            <a:pPr>
              <a:buNone/>
            </a:pPr>
            <a:r>
              <a:rPr lang="zh-CN" altLang="en-US" dirty="0"/>
              <a:t>     游戏对象</a:t>
            </a:r>
            <a:r>
              <a:rPr lang="en-US" altLang="zh-CN" dirty="0"/>
              <a:t>,</a:t>
            </a:r>
            <a:r>
              <a:rPr lang="zh-CN" altLang="en-US" dirty="0"/>
              <a:t>在游戏世界是怎么实现运动的</a:t>
            </a:r>
            <a:r>
              <a:rPr lang="en-US" altLang="zh-CN" dirty="0"/>
              <a:t>?</a:t>
            </a:r>
          </a:p>
          <a:p>
            <a:pPr>
              <a:buNone/>
            </a:pPr>
            <a:r>
              <a:rPr lang="en-US" altLang="zh-CN" dirty="0"/>
              <a:t>    </a:t>
            </a:r>
          </a:p>
          <a:p>
            <a:pPr>
              <a:buNone/>
            </a:pPr>
            <a:r>
              <a:rPr lang="en-US" altLang="zh-CN" dirty="0"/>
              <a:t>     </a:t>
            </a:r>
            <a:r>
              <a:rPr lang="zh-CN" altLang="en-US" dirty="0"/>
              <a:t>球球大作战中</a:t>
            </a:r>
            <a:r>
              <a:rPr lang="en-US" altLang="zh-CN" dirty="0"/>
              <a:t>,</a:t>
            </a:r>
            <a:r>
              <a:rPr lang="zh-CN" altLang="en-US" dirty="0"/>
              <a:t>玩家可以控制球</a:t>
            </a:r>
            <a:r>
              <a:rPr lang="zh-CN" altLang="en-US" b="1" dirty="0"/>
              <a:t>移动</a:t>
            </a:r>
            <a:r>
              <a:rPr lang="zh-CN" altLang="en-US" dirty="0"/>
              <a:t>和</a:t>
            </a:r>
            <a:r>
              <a:rPr lang="zh-CN" altLang="en-US" b="1" dirty="0"/>
              <a:t>转向</a:t>
            </a:r>
            <a:r>
              <a:rPr lang="zh-CN" altLang="en-US" dirty="0"/>
              <a:t>，当吃掉敌方的球后会</a:t>
            </a:r>
            <a:r>
              <a:rPr lang="zh-CN" altLang="en-US" b="1" dirty="0"/>
              <a:t>变大</a:t>
            </a:r>
            <a:r>
              <a:rPr lang="en-US" altLang="zh-CN" dirty="0"/>
              <a:t>,</a:t>
            </a:r>
            <a:r>
              <a:rPr lang="zh-CN" altLang="en-US" dirty="0"/>
              <a:t>这个过程</a:t>
            </a:r>
            <a:r>
              <a:rPr lang="zh-CN" altLang="en-US" b="1" dirty="0"/>
              <a:t>本质</a:t>
            </a:r>
            <a:r>
              <a:rPr lang="zh-CN" altLang="en-US" dirty="0"/>
              <a:t>上是怎么实现的</a:t>
            </a:r>
            <a:r>
              <a:rPr lang="en-US" altLang="zh-CN" dirty="0"/>
              <a:t>?</a:t>
            </a:r>
          </a:p>
          <a:p>
            <a:pPr>
              <a:buNone/>
            </a:pPr>
            <a:r>
              <a:rPr lang="en-US" altLang="zh-CN" dirty="0"/>
              <a:t>    </a:t>
            </a:r>
          </a:p>
          <a:p>
            <a:pPr>
              <a:buNone/>
            </a:pPr>
            <a:r>
              <a:rPr lang="en-US" altLang="zh-CN" dirty="0"/>
              <a:t>    </a:t>
            </a:r>
            <a:r>
              <a:rPr lang="zh-CN" altLang="en-US" dirty="0"/>
              <a:t>当我们学习完这节内容后，将可以回答上面的问题</a:t>
            </a:r>
            <a:r>
              <a:rPr lang="en-US" altLang="zh-CN" dirty="0"/>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4"/>
            <a:ext cx="8229600" cy="5832648"/>
          </a:xfrm>
        </p:spPr>
        <p:txBody>
          <a:bodyPr>
            <a:normAutofit/>
          </a:bodyPr>
          <a:lstStyle/>
          <a:p>
            <a:r>
              <a:rPr lang="zh-CN" altLang="en-US" dirty="0"/>
              <a:t>矩阵是由</a:t>
            </a:r>
            <a:r>
              <a:rPr lang="en-US" altLang="zh-CN" dirty="0" err="1"/>
              <a:t>mxn</a:t>
            </a:r>
            <a:r>
              <a:rPr lang="zh-CN" altLang="en-US" dirty="0"/>
              <a:t>个数组成的矩形数字网格</a:t>
            </a:r>
            <a:r>
              <a:rPr lang="en-US" altLang="zh-CN" dirty="0"/>
              <a:t>,m</a:t>
            </a:r>
            <a:r>
              <a:rPr lang="zh-CN" altLang="en-US" dirty="0"/>
              <a:t>表示行数</a:t>
            </a:r>
            <a:r>
              <a:rPr lang="en-US" altLang="zh-CN" dirty="0"/>
              <a:t>,n</a:t>
            </a:r>
            <a:r>
              <a:rPr lang="zh-CN" altLang="en-US" dirty="0"/>
              <a:t>表示列数。如：下面是一个</a:t>
            </a:r>
            <a:r>
              <a:rPr lang="en-US" altLang="zh-CN" dirty="0"/>
              <a:t>4x4</a:t>
            </a:r>
            <a:r>
              <a:rPr lang="zh-CN" altLang="en-US" dirty="0"/>
              <a:t>的矩阵</a:t>
            </a:r>
            <a:endParaRPr lang="en-US" altLang="zh-CN" dirty="0"/>
          </a:p>
          <a:p>
            <a:endParaRPr lang="en-US" altLang="zh-CN" dirty="0"/>
          </a:p>
          <a:p>
            <a:endParaRPr lang="en-US" altLang="zh-CN" dirty="0"/>
          </a:p>
          <a:p>
            <a:endParaRPr lang="en-US" altLang="zh-CN" dirty="0"/>
          </a:p>
          <a:p>
            <a:endParaRPr lang="en-US" altLang="zh-CN" dirty="0"/>
          </a:p>
          <a:p>
            <a:pPr>
              <a:buNone/>
            </a:pPr>
            <a:r>
              <a:rPr lang="en-US" altLang="zh-CN" dirty="0"/>
              <a:t>       </a:t>
            </a:r>
            <a:r>
              <a:rPr lang="zh-CN" altLang="en-US" dirty="0"/>
              <a:t>表示 矩阵</a:t>
            </a:r>
            <a:r>
              <a:rPr lang="en-US" altLang="zh-CN" dirty="0"/>
              <a:t>M</a:t>
            </a:r>
            <a:r>
              <a:rPr lang="zh-CN" altLang="en-US" dirty="0"/>
              <a:t>的第</a:t>
            </a:r>
            <a:r>
              <a:rPr lang="en-US" altLang="zh-CN" dirty="0" err="1"/>
              <a:t>i</a:t>
            </a:r>
            <a:r>
              <a:rPr lang="zh-CN" altLang="en-US" dirty="0"/>
              <a:t>行</a:t>
            </a:r>
            <a:r>
              <a:rPr lang="en-US" altLang="zh-CN" dirty="0"/>
              <a:t>,</a:t>
            </a:r>
            <a:r>
              <a:rPr lang="zh-CN" altLang="en-US" dirty="0"/>
              <a:t>第</a:t>
            </a:r>
            <a:r>
              <a:rPr lang="en-US" altLang="zh-CN" dirty="0"/>
              <a:t>j</a:t>
            </a:r>
            <a:r>
              <a:rPr lang="zh-CN" altLang="en-US" dirty="0"/>
              <a:t>列个元素。</a:t>
            </a:r>
            <a:endParaRPr lang="en-US" altLang="zh-CN" dirty="0"/>
          </a:p>
          <a:p>
            <a:pPr>
              <a:buNone/>
            </a:pPr>
            <a:r>
              <a:rPr lang="en-US" altLang="zh-CN" dirty="0"/>
              <a:t>Unity</a:t>
            </a:r>
            <a:r>
              <a:rPr lang="zh-CN" altLang="en-US" dirty="0"/>
              <a:t>中只使用</a:t>
            </a:r>
            <a:r>
              <a:rPr lang="en-US" altLang="zh-CN" dirty="0"/>
              <a:t>4x4</a:t>
            </a:r>
            <a:r>
              <a:rPr lang="zh-CN" altLang="en-US" dirty="0"/>
              <a:t>的矩阵</a:t>
            </a:r>
            <a:r>
              <a:rPr lang="en-US" altLang="zh-CN" dirty="0"/>
              <a:t>,</a:t>
            </a:r>
            <a:r>
              <a:rPr lang="zh-CN" altLang="en-US" dirty="0"/>
              <a:t>对应的是</a:t>
            </a:r>
            <a:r>
              <a:rPr lang="en-US" altLang="zh-CN" dirty="0"/>
              <a:t>:Matrix4x4</a:t>
            </a:r>
          </a:p>
          <a:p>
            <a:pPr>
              <a:buNone/>
            </a:pPr>
            <a:r>
              <a:rPr lang="zh-CN" altLang="en-US" dirty="0"/>
              <a:t>类。</a:t>
            </a:r>
            <a:endParaRPr lang="en-US" altLang="zh-CN" dirty="0"/>
          </a:p>
          <a:p>
            <a:pPr>
              <a:buNone/>
            </a:pPr>
            <a:endParaRPr lang="en-US" altLang="zh-CN" dirty="0"/>
          </a:p>
        </p:txBody>
      </p:sp>
      <p:graphicFrame>
        <p:nvGraphicFramePr>
          <p:cNvPr id="6" name="对象 5"/>
          <p:cNvGraphicFramePr>
            <a:graphicFrameLocks noChangeAspect="1"/>
          </p:cNvGraphicFramePr>
          <p:nvPr/>
        </p:nvGraphicFramePr>
        <p:xfrm>
          <a:off x="3347864" y="2348880"/>
          <a:ext cx="2746375" cy="1849438"/>
        </p:xfrm>
        <a:graphic>
          <a:graphicData uri="http://schemas.openxmlformats.org/presentationml/2006/ole">
            <mc:AlternateContent xmlns:mc="http://schemas.openxmlformats.org/markup-compatibility/2006">
              <mc:Choice xmlns:v="urn:schemas-microsoft-com:vml" Requires="v">
                <p:oleObj spid="_x0000_s98508" name="Equation" r:id="rId3" imgW="1358640" imgH="914400" progId="Equation.3">
                  <p:embed/>
                </p:oleObj>
              </mc:Choice>
              <mc:Fallback>
                <p:oleObj name="Equation" r:id="rId3" imgW="1358640" imgH="914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2348880"/>
                        <a:ext cx="2746375" cy="1849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524890004"/>
              </p:ext>
            </p:extLst>
          </p:nvPr>
        </p:nvGraphicFramePr>
        <p:xfrm>
          <a:off x="467544" y="4797152"/>
          <a:ext cx="672074" cy="504056"/>
        </p:xfrm>
        <a:graphic>
          <a:graphicData uri="http://schemas.openxmlformats.org/presentationml/2006/ole">
            <mc:AlternateContent xmlns:mc="http://schemas.openxmlformats.org/markup-compatibility/2006">
              <mc:Choice xmlns:v="urn:schemas-microsoft-com:vml" Requires="v">
                <p:oleObj spid="_x0000_s98509" name="Equation" r:id="rId5" imgW="203040" imgH="152280" progId="Equation.3">
                  <p:embed/>
                </p:oleObj>
              </mc:Choice>
              <mc:Fallback>
                <p:oleObj name="Equation" r:id="rId5" imgW="203040" imgH="1522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4797152"/>
                        <a:ext cx="672074"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095280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457200" y="692696"/>
            <a:ext cx="8229600" cy="5433467"/>
          </a:xfrm>
        </p:spPr>
        <p:txBody>
          <a:bodyPr/>
          <a:lstStyle/>
          <a:p>
            <a:r>
              <a:rPr lang="zh-CN" altLang="en-US" dirty="0"/>
              <a:t>矩阵的运算</a:t>
            </a:r>
            <a:endParaRPr lang="en-US" altLang="zh-CN" dirty="0"/>
          </a:p>
          <a:p>
            <a:pPr>
              <a:buNone/>
            </a:pPr>
            <a:r>
              <a:rPr lang="en-US" altLang="zh-CN" dirty="0"/>
              <a:t>    1.</a:t>
            </a:r>
            <a:r>
              <a:rPr lang="zh-CN" altLang="en-US" dirty="0"/>
              <a:t>矩阵和标量相乘</a:t>
            </a:r>
            <a:endParaRPr lang="en-US" altLang="zh-CN" dirty="0"/>
          </a:p>
          <a:p>
            <a:pPr>
              <a:buNone/>
            </a:pPr>
            <a:endParaRPr lang="en-US" altLang="zh-CN" dirty="0"/>
          </a:p>
        </p:txBody>
      </p:sp>
      <p:graphicFrame>
        <p:nvGraphicFramePr>
          <p:cNvPr id="10242" name="Object 2"/>
          <p:cNvGraphicFramePr>
            <a:graphicFrameLocks noChangeAspect="1"/>
          </p:cNvGraphicFramePr>
          <p:nvPr/>
        </p:nvGraphicFramePr>
        <p:xfrm>
          <a:off x="1187624" y="3212976"/>
          <a:ext cx="6724650" cy="1849438"/>
        </p:xfrm>
        <a:graphic>
          <a:graphicData uri="http://schemas.openxmlformats.org/presentationml/2006/ole">
            <mc:AlternateContent xmlns:mc="http://schemas.openxmlformats.org/markup-compatibility/2006">
              <mc:Choice xmlns:v="urn:schemas-microsoft-com:vml" Requires="v">
                <p:oleObj spid="_x0000_s91239" name="Equation" r:id="rId3" imgW="3327120" imgH="914400" progId="Equation.3">
                  <p:embed/>
                </p:oleObj>
              </mc:Choice>
              <mc:Fallback>
                <p:oleObj name="Equation" r:id="rId3" imgW="3327120" imgH="914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3212976"/>
                        <a:ext cx="6724650" cy="1849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60" y="836712"/>
            <a:ext cx="8075240" cy="5289451"/>
          </a:xfrm>
        </p:spPr>
        <p:txBody>
          <a:bodyPr>
            <a:normAutofit lnSpcReduction="10000"/>
          </a:bodyPr>
          <a:lstStyle/>
          <a:p>
            <a:pPr marL="0" indent="0">
              <a:buNone/>
            </a:pPr>
            <a:r>
              <a:rPr lang="en-US" altLang="zh-CN" dirty="0"/>
              <a:t>   2.</a:t>
            </a:r>
            <a:r>
              <a:rPr lang="zh-CN" altLang="en-US" dirty="0"/>
              <a:t>矩阵和矩阵相乘</a:t>
            </a:r>
            <a:endParaRPr lang="en-US" altLang="zh-CN" dirty="0"/>
          </a:p>
          <a:p>
            <a:pPr>
              <a:buNone/>
            </a:pPr>
            <a:r>
              <a:rPr lang="zh-CN" altLang="en-US" dirty="0"/>
              <a:t>   两个矩阵</a:t>
            </a:r>
            <a:r>
              <a:rPr lang="en-US" altLang="zh-CN" dirty="0"/>
              <a:t>A(</a:t>
            </a:r>
            <a:r>
              <a:rPr lang="en-US" altLang="zh-CN" dirty="0" err="1"/>
              <a:t>mxc</a:t>
            </a:r>
            <a:r>
              <a:rPr lang="en-US" altLang="zh-CN" dirty="0"/>
              <a:t>)</a:t>
            </a:r>
            <a:r>
              <a:rPr lang="zh-CN" altLang="en-US" dirty="0"/>
              <a:t>和</a:t>
            </a:r>
            <a:r>
              <a:rPr lang="en-US" altLang="zh-CN" dirty="0"/>
              <a:t>B(</a:t>
            </a:r>
            <a:r>
              <a:rPr lang="en-US" altLang="zh-CN" dirty="0" err="1"/>
              <a:t>rxn</a:t>
            </a:r>
            <a:r>
              <a:rPr lang="en-US" altLang="zh-CN" dirty="0"/>
              <a:t>),</a:t>
            </a:r>
            <a:r>
              <a:rPr lang="zh-CN" altLang="en-US" dirty="0"/>
              <a:t>只有当</a:t>
            </a:r>
            <a:r>
              <a:rPr lang="en-US" altLang="zh-CN" dirty="0"/>
              <a:t>c=r</a:t>
            </a:r>
            <a:r>
              <a:rPr lang="zh-CN" altLang="en-US" dirty="0"/>
              <a:t>时，这两个矩阵才能相乘。得到的结果是一个</a:t>
            </a:r>
            <a:r>
              <a:rPr lang="en-US" altLang="zh-CN" dirty="0" err="1"/>
              <a:t>mxn</a:t>
            </a:r>
            <a:r>
              <a:rPr lang="zh-CN" altLang="en-US" dirty="0"/>
              <a:t>的矩阵</a:t>
            </a:r>
            <a:r>
              <a:rPr lang="en-US" altLang="zh-CN" dirty="0"/>
              <a:t>,</a:t>
            </a:r>
            <a:r>
              <a:rPr lang="zh-CN" altLang="en-US" dirty="0"/>
              <a:t>矩阵中的元素满足下面公式</a:t>
            </a:r>
            <a:r>
              <a:rPr lang="en-US" altLang="zh-CN" dirty="0"/>
              <a:t>:</a:t>
            </a:r>
          </a:p>
          <a:p>
            <a:pPr>
              <a:buNone/>
            </a:pPr>
            <a:endParaRPr lang="en-US" altLang="zh-CN" dirty="0"/>
          </a:p>
          <a:p>
            <a:pPr>
              <a:buNone/>
            </a:pPr>
            <a:endParaRPr lang="en-US" altLang="zh-CN" dirty="0"/>
          </a:p>
          <a:p>
            <a:pPr>
              <a:buNone/>
            </a:pPr>
            <a:r>
              <a:rPr lang="en-US" altLang="zh-CN" dirty="0"/>
              <a:t>  </a:t>
            </a:r>
            <a:r>
              <a:rPr lang="zh-CN" altLang="en-US" dirty="0"/>
              <a:t>更好理解的解释</a:t>
            </a:r>
            <a:r>
              <a:rPr lang="en-US" altLang="zh-CN" dirty="0"/>
              <a:t>:</a:t>
            </a:r>
          </a:p>
          <a:p>
            <a:pPr>
              <a:buNone/>
            </a:pPr>
            <a:r>
              <a:rPr lang="en-US" altLang="zh-CN" dirty="0"/>
              <a:t>  </a:t>
            </a:r>
            <a:r>
              <a:rPr lang="zh-CN" altLang="en-US" dirty="0"/>
              <a:t>如果将</a:t>
            </a:r>
            <a:r>
              <a:rPr lang="en-US" altLang="zh-CN" dirty="0"/>
              <a:t>A</a:t>
            </a:r>
            <a:r>
              <a:rPr lang="zh-CN" altLang="en-US" dirty="0"/>
              <a:t>的</a:t>
            </a:r>
            <a:r>
              <a:rPr lang="zh-CN" altLang="en-US" b="1" dirty="0"/>
              <a:t>每行</a:t>
            </a:r>
            <a:r>
              <a:rPr lang="zh-CN" altLang="en-US" dirty="0"/>
              <a:t>看做一个向量</a:t>
            </a:r>
            <a:r>
              <a:rPr lang="en-US" altLang="zh-CN" dirty="0"/>
              <a:t>,</a:t>
            </a:r>
            <a:r>
              <a:rPr lang="zh-CN" altLang="en-US" dirty="0"/>
              <a:t>表示为</a:t>
            </a:r>
            <a:endParaRPr lang="en-US" altLang="zh-CN" dirty="0"/>
          </a:p>
          <a:p>
            <a:pPr>
              <a:buNone/>
            </a:pPr>
            <a:r>
              <a:rPr lang="en-US" altLang="zh-CN" dirty="0"/>
              <a:t>   </a:t>
            </a:r>
            <a:r>
              <a:rPr lang="zh-CN" altLang="en-US" dirty="0"/>
              <a:t>，将</a:t>
            </a:r>
            <a:r>
              <a:rPr lang="en-US" altLang="zh-CN" dirty="0"/>
              <a:t>B</a:t>
            </a:r>
            <a:r>
              <a:rPr lang="zh-CN" altLang="en-US" dirty="0"/>
              <a:t>的</a:t>
            </a:r>
            <a:r>
              <a:rPr lang="zh-CN" altLang="en-US" b="1" dirty="0"/>
              <a:t>每列</a:t>
            </a:r>
            <a:r>
              <a:rPr lang="zh-CN" altLang="en-US" dirty="0"/>
              <a:t>也看做为一个向量</a:t>
            </a:r>
            <a:r>
              <a:rPr lang="en-US" altLang="zh-CN" dirty="0"/>
              <a:t>,</a:t>
            </a:r>
            <a:r>
              <a:rPr lang="zh-CN" altLang="en-US" dirty="0"/>
              <a:t>表示为</a:t>
            </a:r>
            <a:endParaRPr lang="en-US" altLang="zh-CN" dirty="0"/>
          </a:p>
          <a:p>
            <a:pPr>
              <a:buNone/>
            </a:pPr>
            <a:r>
              <a:rPr lang="zh-CN" altLang="en-US" dirty="0"/>
              <a:t>那么</a:t>
            </a:r>
            <a:r>
              <a:rPr lang="en-US" altLang="zh-CN" dirty="0"/>
              <a:t>  :        </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021005890"/>
              </p:ext>
            </p:extLst>
          </p:nvPr>
        </p:nvGraphicFramePr>
        <p:xfrm>
          <a:off x="1619672" y="2924944"/>
          <a:ext cx="5760640" cy="1138731"/>
        </p:xfrm>
        <a:graphic>
          <a:graphicData uri="http://schemas.openxmlformats.org/presentationml/2006/ole">
            <mc:AlternateContent xmlns:mc="http://schemas.openxmlformats.org/markup-compatibility/2006">
              <mc:Choice xmlns:v="urn:schemas-microsoft-com:vml" Requires="v">
                <p:oleObj spid="_x0000_s99836" name="Equation" r:id="rId3" imgW="2184120" imgH="431640" progId="Equation.3">
                  <p:embed/>
                </p:oleObj>
              </mc:Choice>
              <mc:Fallback>
                <p:oleObj name="Equation" r:id="rId3" imgW="2184120" imgH="431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924944"/>
                        <a:ext cx="5760640" cy="11387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99837" name="Equation" r:id="rId5" imgW="114120" imgH="215640" progId="Equation.3">
                  <p:embed/>
                </p:oleObj>
              </mc:Choice>
              <mc:Fallback>
                <p:oleObj name="Equation" r:id="rId5" imgW="114120" imgH="2156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6075637"/>
              </p:ext>
            </p:extLst>
          </p:nvPr>
        </p:nvGraphicFramePr>
        <p:xfrm>
          <a:off x="7308304" y="4365104"/>
          <a:ext cx="612775" cy="503237"/>
        </p:xfrm>
        <a:graphic>
          <a:graphicData uri="http://schemas.openxmlformats.org/presentationml/2006/ole">
            <mc:AlternateContent xmlns:mc="http://schemas.openxmlformats.org/markup-compatibility/2006">
              <mc:Choice xmlns:v="urn:schemas-microsoft-com:vml" Requires="v">
                <p:oleObj spid="_x0000_s99838" name="Equation" r:id="rId7" imgW="215640" imgH="177480" progId="Equation.3">
                  <p:embed/>
                </p:oleObj>
              </mc:Choice>
              <mc:Fallback>
                <p:oleObj name="Equation" r:id="rId7" imgW="215640" imgH="17748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8304" y="4365104"/>
                        <a:ext cx="612775"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0" name="Object 6"/>
          <p:cNvGraphicFramePr>
            <a:graphicFrameLocks noChangeAspect="1"/>
          </p:cNvGraphicFramePr>
          <p:nvPr>
            <p:extLst>
              <p:ext uri="{D42A27DB-BD31-4B8C-83A1-F6EECF244321}">
                <p14:modId xmlns:p14="http://schemas.microsoft.com/office/powerpoint/2010/main" val="3021361097"/>
              </p:ext>
            </p:extLst>
          </p:nvPr>
        </p:nvGraphicFramePr>
        <p:xfrm>
          <a:off x="7884368" y="4941168"/>
          <a:ext cx="611188" cy="539750"/>
        </p:xfrm>
        <a:graphic>
          <a:graphicData uri="http://schemas.openxmlformats.org/presentationml/2006/ole">
            <mc:AlternateContent xmlns:mc="http://schemas.openxmlformats.org/markup-compatibility/2006">
              <mc:Choice xmlns:v="urn:schemas-microsoft-com:vml" Requires="v">
                <p:oleObj spid="_x0000_s99839" name="Equation" r:id="rId9" imgW="215640" imgH="190440" progId="Equation.3">
                  <p:embed/>
                </p:oleObj>
              </mc:Choice>
              <mc:Fallback>
                <p:oleObj name="Equation" r:id="rId9" imgW="215640" imgH="190440" progId="Equation.3">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84368" y="4941168"/>
                        <a:ext cx="611188"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1" name="Object 7"/>
          <p:cNvGraphicFramePr>
            <a:graphicFrameLocks noChangeAspect="1"/>
          </p:cNvGraphicFramePr>
          <p:nvPr/>
        </p:nvGraphicFramePr>
        <p:xfrm>
          <a:off x="1943100" y="5445125"/>
          <a:ext cx="1944688" cy="539750"/>
        </p:xfrm>
        <a:graphic>
          <a:graphicData uri="http://schemas.openxmlformats.org/presentationml/2006/ole">
            <mc:AlternateContent xmlns:mc="http://schemas.openxmlformats.org/markup-compatibility/2006">
              <mc:Choice xmlns:v="urn:schemas-microsoft-com:vml" Requires="v">
                <p:oleObj spid="_x0000_s99840" name="Equation" r:id="rId11" imgW="685800" imgH="190440" progId="Equation.3">
                  <p:embed/>
                </p:oleObj>
              </mc:Choice>
              <mc:Fallback>
                <p:oleObj name="Equation" r:id="rId11" imgW="685800" imgH="190440" progId="Equation.3">
                  <p:embed/>
                  <p:pic>
                    <p:nvPicPr>
                      <p:cNvPr id="0"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43100" y="5445125"/>
                        <a:ext cx="1944688"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467544" y="764704"/>
            <a:ext cx="8219256" cy="5361459"/>
          </a:xfrm>
        </p:spPr>
        <p:txBody>
          <a:bodyPr>
            <a:normAutofit/>
          </a:bodyPr>
          <a:lstStyle/>
          <a:p>
            <a:pPr>
              <a:buNone/>
            </a:pPr>
            <a:r>
              <a:rPr lang="zh-CN" altLang="en-US" dirty="0"/>
              <a:t>举个栗子</a:t>
            </a:r>
            <a:r>
              <a:rPr lang="en-US" altLang="zh-CN" dirty="0"/>
              <a:t>:</a:t>
            </a:r>
          </a:p>
          <a:p>
            <a:pPr>
              <a:buNone/>
            </a:pPr>
            <a:endParaRPr lang="en-US" altLang="zh-CN" dirty="0"/>
          </a:p>
          <a:p>
            <a:pPr>
              <a:buNone/>
            </a:pPr>
            <a:endParaRPr lang="en-US" altLang="zh-CN" dirty="0"/>
          </a:p>
          <a:p>
            <a:pPr>
              <a:buNone/>
            </a:pPr>
            <a:endParaRPr lang="en-US" altLang="zh-CN" dirty="0"/>
          </a:p>
          <a:p>
            <a:pPr>
              <a:buNone/>
            </a:pPr>
            <a:r>
              <a:rPr lang="zh-CN" altLang="en-US" dirty="0"/>
              <a:t>矩阵之间的乘法的性质</a:t>
            </a:r>
            <a:r>
              <a:rPr lang="en-US" altLang="zh-CN" dirty="0"/>
              <a:t>:</a:t>
            </a:r>
          </a:p>
          <a:p>
            <a:pPr>
              <a:buNone/>
            </a:pPr>
            <a:r>
              <a:rPr lang="en-US" altLang="zh-CN" dirty="0"/>
              <a:t>1.</a:t>
            </a:r>
            <a:r>
              <a:rPr lang="zh-CN" altLang="en-US" dirty="0"/>
              <a:t>一般情况下</a:t>
            </a:r>
            <a:r>
              <a:rPr lang="en-US" altLang="zh-CN" dirty="0"/>
              <a:t>,</a:t>
            </a:r>
            <a:r>
              <a:rPr lang="zh-CN" altLang="en-US" dirty="0"/>
              <a:t>矩阵乘法是不满足交互率的</a:t>
            </a:r>
            <a:r>
              <a:rPr lang="en-US" altLang="zh-CN" dirty="0"/>
              <a:t>,</a:t>
            </a:r>
            <a:r>
              <a:rPr lang="zh-CN" altLang="en-US" dirty="0"/>
              <a:t>也就是说</a:t>
            </a:r>
            <a:r>
              <a:rPr lang="en-US" altLang="zh-CN" dirty="0"/>
              <a:t>:</a:t>
            </a:r>
          </a:p>
          <a:p>
            <a:pPr>
              <a:buNone/>
            </a:pPr>
            <a:endParaRPr lang="en-US" altLang="zh-CN" dirty="0"/>
          </a:p>
          <a:p>
            <a:pPr>
              <a:buNone/>
            </a:pPr>
            <a:r>
              <a:rPr lang="en-US" altLang="zh-CN" dirty="0"/>
              <a:t>2.</a:t>
            </a:r>
            <a:r>
              <a:rPr lang="zh-CN" altLang="en-US" dirty="0"/>
              <a:t>矩阵的乘法满足结合律</a:t>
            </a:r>
            <a:r>
              <a:rPr lang="en-US" altLang="zh-CN" dirty="0"/>
              <a:t>:</a:t>
            </a:r>
          </a:p>
          <a:p>
            <a:pPr>
              <a:buNone/>
            </a:pPr>
            <a:endParaRPr lang="en-US" altLang="zh-CN" dirty="0"/>
          </a:p>
          <a:p>
            <a:pPr>
              <a:buNone/>
            </a:pPr>
            <a:endParaRPr lang="en-US" altLang="zh-CN" dirty="0"/>
          </a:p>
          <a:p>
            <a:pPr>
              <a:buNone/>
            </a:pPr>
            <a:endParaRPr lang="en-US" altLang="zh-CN" dirty="0"/>
          </a:p>
          <a:p>
            <a:pPr>
              <a:buNone/>
            </a:pPr>
            <a:endParaRPr lang="en-US" altLang="zh-CN" dirty="0"/>
          </a:p>
          <a:p>
            <a:pPr>
              <a:buNone/>
            </a:pP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2602400083"/>
              </p:ext>
            </p:extLst>
          </p:nvPr>
        </p:nvGraphicFramePr>
        <p:xfrm>
          <a:off x="1403648" y="1844824"/>
          <a:ext cx="6593774" cy="804664"/>
        </p:xfrm>
        <a:graphic>
          <a:graphicData uri="http://schemas.openxmlformats.org/presentationml/2006/ole">
            <mc:AlternateContent xmlns:mc="http://schemas.openxmlformats.org/markup-compatibility/2006">
              <mc:Choice xmlns:v="urn:schemas-microsoft-com:vml" Requires="v">
                <p:oleObj spid="_x0000_s100657" name="Equation" r:id="rId3" imgW="3746160" imgH="457200" progId="Equation.3">
                  <p:embed/>
                </p:oleObj>
              </mc:Choice>
              <mc:Fallback>
                <p:oleObj name="Equation" r:id="rId3" imgW="3746160" imgH="457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1844824"/>
                        <a:ext cx="6593774" cy="8046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254224528"/>
              </p:ext>
            </p:extLst>
          </p:nvPr>
        </p:nvGraphicFramePr>
        <p:xfrm>
          <a:off x="2627784" y="4653136"/>
          <a:ext cx="1584176" cy="411886"/>
        </p:xfrm>
        <a:graphic>
          <a:graphicData uri="http://schemas.openxmlformats.org/presentationml/2006/ole">
            <mc:AlternateContent xmlns:mc="http://schemas.openxmlformats.org/markup-compatibility/2006">
              <mc:Choice xmlns:v="urn:schemas-microsoft-com:vml" Requires="v">
                <p:oleObj spid="_x0000_s100658" name="Equation" r:id="rId5" imgW="634680" imgH="164880" progId="Equation.3">
                  <p:embed/>
                </p:oleObj>
              </mc:Choice>
              <mc:Fallback>
                <p:oleObj name="Equation" r:id="rId5" imgW="634680" imgH="1648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784" y="4653136"/>
                        <a:ext cx="1584176" cy="411886"/>
                      </a:xfrm>
                      <a:prstGeom prst="rect">
                        <a:avLst/>
                      </a:prstGeom>
                      <a:noFill/>
                      <a:extLst/>
                    </p:spPr>
                  </p:pic>
                </p:oleObj>
              </mc:Fallback>
            </mc:AlternateContent>
          </a:graphicData>
        </a:graphic>
      </p:graphicFrame>
      <p:graphicFrame>
        <p:nvGraphicFramePr>
          <p:cNvPr id="12292" name="Object 4"/>
          <p:cNvGraphicFramePr>
            <a:graphicFrameLocks noChangeAspect="1"/>
          </p:cNvGraphicFramePr>
          <p:nvPr>
            <p:extLst>
              <p:ext uri="{D42A27DB-BD31-4B8C-83A1-F6EECF244321}">
                <p14:modId xmlns:p14="http://schemas.microsoft.com/office/powerpoint/2010/main" val="3081719135"/>
              </p:ext>
            </p:extLst>
          </p:nvPr>
        </p:nvGraphicFramePr>
        <p:xfrm>
          <a:off x="3707904" y="6093296"/>
          <a:ext cx="2376264" cy="463712"/>
        </p:xfrm>
        <a:graphic>
          <a:graphicData uri="http://schemas.openxmlformats.org/presentationml/2006/ole">
            <mc:AlternateContent xmlns:mc="http://schemas.openxmlformats.org/markup-compatibility/2006">
              <mc:Choice xmlns:v="urn:schemas-microsoft-com:vml" Requires="v">
                <p:oleObj spid="_x0000_s100659" name="Equation" r:id="rId7" imgW="1041120" imgH="203040" progId="Equation.3">
                  <p:embed/>
                </p:oleObj>
              </mc:Choice>
              <mc:Fallback>
                <p:oleObj name="Equation" r:id="rId7" imgW="1041120" imgH="2030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7904" y="6093296"/>
                        <a:ext cx="2376264" cy="463712"/>
                      </a:xfrm>
                      <a:prstGeom prst="rect">
                        <a:avLst/>
                      </a:prstGeom>
                      <a:noFill/>
                      <a:extLst/>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92696"/>
            <a:ext cx="8229600" cy="5433467"/>
          </a:xfrm>
        </p:spPr>
        <p:txBody>
          <a:bodyPr/>
          <a:lstStyle/>
          <a:p>
            <a:r>
              <a:rPr lang="zh-CN" altLang="en-US" dirty="0"/>
              <a:t>向量与矩阵的联系</a:t>
            </a:r>
            <a:endParaRPr lang="en-US" altLang="zh-CN" dirty="0"/>
          </a:p>
          <a:p>
            <a:pPr>
              <a:buNone/>
            </a:pPr>
            <a:r>
              <a:rPr lang="en-US" altLang="zh-CN" dirty="0"/>
              <a:t>    </a:t>
            </a:r>
            <a:r>
              <a:rPr lang="zh-CN" altLang="en-US" dirty="0"/>
              <a:t>向量可以看成是一个</a:t>
            </a:r>
            <a:r>
              <a:rPr lang="en-US" altLang="zh-CN" dirty="0"/>
              <a:t>1xn</a:t>
            </a:r>
            <a:r>
              <a:rPr lang="zh-CN" altLang="en-US" dirty="0"/>
              <a:t>的矩阵或一个</a:t>
            </a:r>
            <a:r>
              <a:rPr lang="en-US" altLang="zh-CN" dirty="0"/>
              <a:t>nx1</a:t>
            </a:r>
            <a:r>
              <a:rPr lang="zh-CN" altLang="en-US" dirty="0"/>
              <a:t>的矩阵</a:t>
            </a:r>
            <a:r>
              <a:rPr lang="en-US" altLang="zh-CN" dirty="0"/>
              <a:t>,</a:t>
            </a:r>
            <a:r>
              <a:rPr lang="zh-CN" altLang="en-US" dirty="0"/>
              <a:t>当与矩阵相乘时</a:t>
            </a:r>
            <a:r>
              <a:rPr lang="en-US" altLang="zh-CN" dirty="0"/>
              <a:t>,</a:t>
            </a:r>
            <a:r>
              <a:rPr lang="zh-CN" altLang="en-US" dirty="0"/>
              <a:t>具体看是放在矩阵的左边还是右边。</a:t>
            </a:r>
            <a:endParaRPr lang="en-US" altLang="zh-CN" dirty="0"/>
          </a:p>
          <a:p>
            <a:r>
              <a:rPr lang="en-US" altLang="zh-CN" dirty="0" err="1"/>
              <a:t>mxn</a:t>
            </a:r>
            <a:r>
              <a:rPr lang="zh-CN" altLang="en-US" dirty="0"/>
              <a:t>的矩阵中当</a:t>
            </a:r>
            <a:r>
              <a:rPr lang="en-US" altLang="zh-CN" dirty="0"/>
              <a:t>m=n </a:t>
            </a:r>
            <a:r>
              <a:rPr lang="zh-CN" altLang="en-US" dirty="0"/>
              <a:t>的时候就表示一个</a:t>
            </a:r>
            <a:r>
              <a:rPr lang="zh-CN" altLang="en-US" b="1" dirty="0"/>
              <a:t>方阵</a:t>
            </a:r>
            <a:endParaRPr lang="en-US" altLang="zh-CN" b="1" dirty="0"/>
          </a:p>
          <a:p>
            <a:r>
              <a:rPr lang="zh-CN" altLang="en-US" dirty="0"/>
              <a:t>在</a:t>
            </a:r>
            <a:r>
              <a:rPr lang="en-US" altLang="zh-CN" dirty="0"/>
              <a:t>n</a:t>
            </a:r>
            <a:r>
              <a:rPr lang="zh-CN" altLang="en-US" dirty="0"/>
              <a:t>维</a:t>
            </a:r>
            <a:r>
              <a:rPr lang="zh-CN" altLang="en-US" b="1" dirty="0"/>
              <a:t>方阵</a:t>
            </a:r>
            <a:r>
              <a:rPr lang="zh-CN" altLang="en-US" dirty="0"/>
              <a:t>中</a:t>
            </a:r>
            <a:r>
              <a:rPr lang="en-US" altLang="zh-CN" dirty="0"/>
              <a:t>,</a:t>
            </a:r>
            <a:r>
              <a:rPr lang="zh-CN" altLang="en-US" dirty="0"/>
              <a:t>当除                           </a:t>
            </a:r>
            <a:r>
              <a:rPr lang="en-US" altLang="zh-CN" dirty="0"/>
              <a:t>,</a:t>
            </a:r>
            <a:r>
              <a:rPr lang="zh-CN" altLang="en-US" dirty="0"/>
              <a:t>其他元素都为</a:t>
            </a:r>
            <a:r>
              <a:rPr lang="en-US" altLang="zh-CN" dirty="0"/>
              <a:t>0</a:t>
            </a:r>
            <a:r>
              <a:rPr lang="zh-CN" altLang="en-US" dirty="0"/>
              <a:t>时，这个方阵叫做</a:t>
            </a:r>
            <a:r>
              <a:rPr lang="zh-CN" altLang="en-US" b="1" dirty="0"/>
              <a:t>对角矩阵</a:t>
            </a:r>
            <a:r>
              <a:rPr lang="zh-CN" altLang="en-US" dirty="0"/>
              <a:t>。例如</a:t>
            </a:r>
            <a:r>
              <a:rPr lang="en-US" altLang="zh-CN" dirty="0"/>
              <a:t>:</a:t>
            </a:r>
          </a:p>
          <a:p>
            <a:pPr>
              <a:buNone/>
            </a:pPr>
            <a:r>
              <a:rPr lang="en-US" altLang="zh-CN" dirty="0"/>
              <a:t>             </a:t>
            </a:r>
          </a:p>
        </p:txBody>
      </p:sp>
      <p:graphicFrame>
        <p:nvGraphicFramePr>
          <p:cNvPr id="5" name="对象 4"/>
          <p:cNvGraphicFramePr>
            <a:graphicFrameLocks noChangeAspect="1"/>
          </p:cNvGraphicFramePr>
          <p:nvPr/>
        </p:nvGraphicFramePr>
        <p:xfrm>
          <a:off x="4067944" y="3356992"/>
          <a:ext cx="2428875" cy="649288"/>
        </p:xfrm>
        <a:graphic>
          <a:graphicData uri="http://schemas.openxmlformats.org/presentationml/2006/ole">
            <mc:AlternateContent xmlns:mc="http://schemas.openxmlformats.org/markup-compatibility/2006">
              <mc:Choice xmlns:v="urn:schemas-microsoft-com:vml" Requires="v">
                <p:oleObj spid="_x0000_s92365" name="Equation" r:id="rId3" imgW="761760" imgH="203040" progId="Equation.3">
                  <p:embed/>
                </p:oleObj>
              </mc:Choice>
              <mc:Fallback>
                <p:oleObj name="Equation" r:id="rId3" imgW="761760" imgH="20304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3356992"/>
                        <a:ext cx="2428875" cy="649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0" name="Object 4"/>
          <p:cNvGraphicFramePr>
            <a:graphicFrameLocks noChangeAspect="1"/>
          </p:cNvGraphicFramePr>
          <p:nvPr/>
        </p:nvGraphicFramePr>
        <p:xfrm>
          <a:off x="3347864" y="4653136"/>
          <a:ext cx="2697535" cy="1630363"/>
        </p:xfrm>
        <a:graphic>
          <a:graphicData uri="http://schemas.openxmlformats.org/presentationml/2006/ole">
            <mc:AlternateContent xmlns:mc="http://schemas.openxmlformats.org/markup-compatibility/2006">
              <mc:Choice xmlns:v="urn:schemas-microsoft-com:vml" Requires="v">
                <p:oleObj spid="_x0000_s92366" name="Equation" r:id="rId5" imgW="1054080" imgH="914400" progId="Equation.3">
                  <p:embed/>
                </p:oleObj>
              </mc:Choice>
              <mc:Fallback>
                <p:oleObj name="Equation" r:id="rId5" imgW="1054080" imgH="91440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7864" y="4653136"/>
                        <a:ext cx="2697535" cy="163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457200" y="692696"/>
            <a:ext cx="8229600" cy="5433467"/>
          </a:xfrm>
        </p:spPr>
        <p:txBody>
          <a:bodyPr/>
          <a:lstStyle/>
          <a:p>
            <a:r>
              <a:rPr lang="zh-CN" altLang="en-US" dirty="0"/>
              <a:t>单位矩阵</a:t>
            </a:r>
            <a:endParaRPr lang="en-US" altLang="zh-CN" dirty="0"/>
          </a:p>
          <a:p>
            <a:pPr>
              <a:buNone/>
            </a:pPr>
            <a:r>
              <a:rPr lang="en-US" altLang="zh-CN" dirty="0"/>
              <a:t>    </a:t>
            </a:r>
            <a:r>
              <a:rPr lang="zh-CN" altLang="en-US" dirty="0"/>
              <a:t>对于一个</a:t>
            </a:r>
            <a:r>
              <a:rPr lang="en-US" altLang="zh-CN" dirty="0"/>
              <a:t>n</a:t>
            </a:r>
            <a:r>
              <a:rPr lang="zh-CN" altLang="en-US" dirty="0"/>
              <a:t>维方阵</a:t>
            </a:r>
            <a:r>
              <a:rPr lang="en-US" altLang="zh-CN" dirty="0"/>
              <a:t>,</a:t>
            </a:r>
            <a:r>
              <a:rPr lang="zh-CN" altLang="en-US" dirty="0"/>
              <a:t>当</a:t>
            </a:r>
            <a:endParaRPr lang="en-US" altLang="zh-CN" dirty="0"/>
          </a:p>
          <a:p>
            <a:pPr>
              <a:buNone/>
            </a:pPr>
            <a:r>
              <a:rPr lang="en-US" altLang="zh-CN" dirty="0"/>
              <a:t>    </a:t>
            </a:r>
            <a:r>
              <a:rPr lang="zh-CN" altLang="en-US" dirty="0"/>
              <a:t>时</a:t>
            </a:r>
            <a:r>
              <a:rPr lang="en-US" altLang="zh-CN" dirty="0"/>
              <a:t>,</a:t>
            </a:r>
            <a:r>
              <a:rPr lang="zh-CN" altLang="en-US" dirty="0"/>
              <a:t>这个方阵叫做单位矩阵。如：</a:t>
            </a:r>
            <a:endParaRPr lang="en-US" altLang="zh-CN" dirty="0"/>
          </a:p>
          <a:p>
            <a:pPr>
              <a:buNone/>
            </a:pPr>
            <a:endParaRPr lang="en-US" altLang="zh-CN" dirty="0"/>
          </a:p>
          <a:p>
            <a:pPr>
              <a:buNone/>
            </a:pPr>
            <a:endParaRPr lang="en-US" altLang="zh-CN" dirty="0"/>
          </a:p>
          <a:p>
            <a:pPr>
              <a:buNone/>
            </a:pPr>
            <a:endParaRPr lang="en-US" altLang="zh-CN" dirty="0"/>
          </a:p>
          <a:p>
            <a:pPr>
              <a:buNone/>
            </a:pPr>
            <a:endParaRPr lang="en-US" altLang="zh-CN" dirty="0"/>
          </a:p>
          <a:p>
            <a:pPr>
              <a:buNone/>
            </a:pPr>
            <a:r>
              <a:rPr lang="zh-CN" altLang="en-US" dirty="0"/>
              <a:t>任何</a:t>
            </a:r>
            <a:r>
              <a:rPr lang="en-US" altLang="zh-CN" dirty="0"/>
              <a:t>n</a:t>
            </a:r>
            <a:r>
              <a:rPr lang="zh-CN" altLang="en-US" dirty="0"/>
              <a:t>维方阵与</a:t>
            </a:r>
            <a:r>
              <a:rPr lang="en-US" altLang="zh-CN" dirty="0"/>
              <a:t>n</a:t>
            </a:r>
            <a:r>
              <a:rPr lang="zh-CN" altLang="en-US" dirty="0"/>
              <a:t>维单位矩阵相乘</a:t>
            </a:r>
            <a:r>
              <a:rPr lang="en-US" altLang="zh-CN" dirty="0"/>
              <a:t>,</a:t>
            </a:r>
            <a:r>
              <a:rPr lang="zh-CN" altLang="en-US" dirty="0"/>
              <a:t>结果任然是</a:t>
            </a:r>
            <a:endParaRPr lang="en-US" altLang="zh-CN" dirty="0"/>
          </a:p>
          <a:p>
            <a:pPr>
              <a:buNone/>
            </a:pPr>
            <a:r>
              <a:rPr lang="zh-CN" altLang="en-US" dirty="0"/>
              <a:t>这个方阵</a:t>
            </a:r>
            <a:r>
              <a:rPr lang="en-US" altLang="zh-CN" dirty="0"/>
              <a:t>: </a:t>
            </a:r>
          </a:p>
        </p:txBody>
      </p:sp>
      <p:graphicFrame>
        <p:nvGraphicFramePr>
          <p:cNvPr id="13315" name="Object 3"/>
          <p:cNvGraphicFramePr>
            <a:graphicFrameLocks noChangeAspect="1"/>
          </p:cNvGraphicFramePr>
          <p:nvPr/>
        </p:nvGraphicFramePr>
        <p:xfrm>
          <a:off x="4860032" y="1268760"/>
          <a:ext cx="3076575" cy="649287"/>
        </p:xfrm>
        <a:graphic>
          <a:graphicData uri="http://schemas.openxmlformats.org/presentationml/2006/ole">
            <mc:AlternateContent xmlns:mc="http://schemas.openxmlformats.org/markup-compatibility/2006">
              <mc:Choice xmlns:v="urn:schemas-microsoft-com:vml" Requires="v">
                <p:oleObj spid="_x0000_s101784" name="Equation" r:id="rId3" imgW="965160" imgH="203040" progId="Equation.3">
                  <p:embed/>
                </p:oleObj>
              </mc:Choice>
              <mc:Fallback>
                <p:oleObj name="Equation" r:id="rId3" imgW="965160" imgH="20304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1268760"/>
                        <a:ext cx="3076575" cy="649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7" name="Object 5"/>
          <p:cNvGraphicFramePr>
            <a:graphicFrameLocks noChangeAspect="1"/>
          </p:cNvGraphicFramePr>
          <p:nvPr/>
        </p:nvGraphicFramePr>
        <p:xfrm>
          <a:off x="2987675" y="2781300"/>
          <a:ext cx="2406650" cy="1630363"/>
        </p:xfrm>
        <a:graphic>
          <a:graphicData uri="http://schemas.openxmlformats.org/presentationml/2006/ole">
            <mc:AlternateContent xmlns:mc="http://schemas.openxmlformats.org/markup-compatibility/2006">
              <mc:Choice xmlns:v="urn:schemas-microsoft-com:vml" Requires="v">
                <p:oleObj spid="_x0000_s101785" name="Equation" r:id="rId5" imgW="939600" imgH="914400" progId="Equation.3">
                  <p:embed/>
                </p:oleObj>
              </mc:Choice>
              <mc:Fallback>
                <p:oleObj name="Equation" r:id="rId5" imgW="939600" imgH="91440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2781300"/>
                        <a:ext cx="2406650" cy="163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01786" name="Equation" r:id="rId7" imgW="114120" imgH="215640" progId="Equation.3">
                  <p:embed/>
                </p:oleObj>
              </mc:Choice>
              <mc:Fallback>
                <p:oleObj name="Equation" r:id="rId7" imgW="114120" imgH="215640" progId="Equation.3">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nvGraphicFramePr>
        <p:xfrm>
          <a:off x="2699792" y="5445224"/>
          <a:ext cx="1994068" cy="360040"/>
        </p:xfrm>
        <a:graphic>
          <a:graphicData uri="http://schemas.openxmlformats.org/presentationml/2006/ole">
            <mc:AlternateContent xmlns:mc="http://schemas.openxmlformats.org/markup-compatibility/2006">
              <mc:Choice xmlns:v="urn:schemas-microsoft-com:vml" Requires="v">
                <p:oleObj spid="_x0000_s101787" name="Equation" r:id="rId9" imgW="914400" imgH="164880" progId="Equation.3">
                  <p:embed/>
                </p:oleObj>
              </mc:Choice>
              <mc:Fallback>
                <p:oleObj name="Equation" r:id="rId9" imgW="914400" imgH="164880" progId="Equation.3">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9792" y="5445224"/>
                        <a:ext cx="1994068"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688"/>
            <a:ext cx="8229600" cy="5505475"/>
          </a:xfrm>
        </p:spPr>
        <p:txBody>
          <a:bodyPr>
            <a:normAutofit lnSpcReduction="10000"/>
          </a:bodyPr>
          <a:lstStyle/>
          <a:p>
            <a:r>
              <a:rPr lang="zh-CN" altLang="en-US" dirty="0"/>
              <a:t>转置矩阵</a:t>
            </a:r>
            <a:endParaRPr lang="en-US" altLang="zh-CN" dirty="0"/>
          </a:p>
          <a:p>
            <a:pPr algn="just">
              <a:buNone/>
            </a:pPr>
            <a:r>
              <a:rPr lang="en-US" altLang="zh-CN" dirty="0"/>
              <a:t>   </a:t>
            </a:r>
            <a:r>
              <a:rPr lang="zh-CN" altLang="en-US" dirty="0"/>
              <a:t>转置矩阵实际是一种对原矩阵的运算</a:t>
            </a:r>
            <a:r>
              <a:rPr lang="en-US" altLang="zh-CN" dirty="0"/>
              <a:t>,</a:t>
            </a:r>
            <a:r>
              <a:rPr lang="zh-CN" altLang="en-US" dirty="0"/>
              <a:t>即</a:t>
            </a:r>
            <a:r>
              <a:rPr lang="zh-CN" altLang="en-US" b="1" dirty="0"/>
              <a:t>转置运算</a:t>
            </a:r>
            <a:r>
              <a:rPr lang="zh-CN" altLang="en-US" dirty="0"/>
              <a:t>。给定一个</a:t>
            </a:r>
            <a:r>
              <a:rPr lang="en-US" altLang="zh-CN" dirty="0" err="1"/>
              <a:t>r</a:t>
            </a:r>
            <a:r>
              <a:rPr lang="en-US" altLang="zh-CN" sz="2400" dirty="0" err="1"/>
              <a:t>x</a:t>
            </a:r>
            <a:r>
              <a:rPr lang="en-US" altLang="zh-CN" dirty="0" err="1"/>
              <a:t>c</a:t>
            </a:r>
            <a:r>
              <a:rPr lang="zh-CN" altLang="en-US" dirty="0"/>
              <a:t>的矩阵</a:t>
            </a:r>
            <a:r>
              <a:rPr lang="en-US" altLang="zh-CN" b="1" dirty="0"/>
              <a:t>M</a:t>
            </a:r>
            <a:r>
              <a:rPr lang="en-US" altLang="zh-CN" dirty="0"/>
              <a:t>,</a:t>
            </a:r>
            <a:r>
              <a:rPr lang="zh-CN" altLang="en-US" dirty="0"/>
              <a:t>它的转置矩阵记作       </a:t>
            </a:r>
            <a:r>
              <a:rPr lang="en-US" altLang="zh-CN" dirty="0"/>
              <a:t>,</a:t>
            </a:r>
            <a:r>
              <a:rPr lang="zh-CN" altLang="en-US" dirty="0"/>
              <a:t>这是一个</a:t>
            </a:r>
            <a:r>
              <a:rPr lang="en-US" altLang="zh-CN" dirty="0" err="1"/>
              <a:t>c</a:t>
            </a:r>
            <a:r>
              <a:rPr lang="en-US" altLang="zh-CN" sz="2000" dirty="0" err="1"/>
              <a:t>x</a:t>
            </a:r>
            <a:r>
              <a:rPr lang="en-US" altLang="zh-CN" dirty="0" err="1"/>
              <a:t>r</a:t>
            </a:r>
            <a:r>
              <a:rPr lang="zh-CN" altLang="en-US" dirty="0"/>
              <a:t>的矩阵</a:t>
            </a:r>
            <a:r>
              <a:rPr lang="en-US" altLang="zh-CN" dirty="0"/>
              <a:t>,</a:t>
            </a:r>
            <a:r>
              <a:rPr lang="zh-CN" altLang="en-US" dirty="0"/>
              <a:t>计算公式如下</a:t>
            </a:r>
            <a:r>
              <a:rPr lang="en-US" altLang="zh-CN" dirty="0"/>
              <a:t>:</a:t>
            </a:r>
          </a:p>
          <a:p>
            <a:pPr algn="just">
              <a:buNone/>
            </a:pPr>
            <a:r>
              <a:rPr lang="zh-CN" altLang="en-US" dirty="0"/>
              <a:t>    例如</a:t>
            </a:r>
            <a:r>
              <a:rPr lang="en-US" altLang="zh-CN" dirty="0"/>
              <a:t>:</a:t>
            </a:r>
          </a:p>
          <a:p>
            <a:pPr algn="just">
              <a:buNone/>
            </a:pPr>
            <a:endParaRPr lang="en-US" altLang="zh-CN" dirty="0"/>
          </a:p>
          <a:p>
            <a:pPr algn="just">
              <a:buNone/>
            </a:pPr>
            <a:endParaRPr lang="en-US" altLang="zh-CN" dirty="0"/>
          </a:p>
          <a:p>
            <a:pPr algn="just">
              <a:buNone/>
            </a:pPr>
            <a:r>
              <a:rPr lang="en-US" altLang="zh-CN" dirty="0"/>
              <a:t>  </a:t>
            </a:r>
            <a:r>
              <a:rPr lang="zh-CN" altLang="en-US" dirty="0"/>
              <a:t>性质</a:t>
            </a:r>
            <a:r>
              <a:rPr lang="en-US" altLang="zh-CN" dirty="0"/>
              <a:t>1:</a:t>
            </a:r>
          </a:p>
          <a:p>
            <a:pPr algn="just">
              <a:buNone/>
            </a:pPr>
            <a:r>
              <a:rPr lang="zh-CN" altLang="en-US" dirty="0"/>
              <a:t>  性质</a:t>
            </a:r>
            <a:r>
              <a:rPr lang="en-US" altLang="zh-CN" dirty="0"/>
              <a:t>2:    </a:t>
            </a:r>
          </a:p>
          <a:p>
            <a:pPr algn="just">
              <a:buNone/>
            </a:pPr>
            <a:endParaRPr lang="zh-CN" altLang="en-US" dirty="0"/>
          </a:p>
        </p:txBody>
      </p:sp>
      <p:graphicFrame>
        <p:nvGraphicFramePr>
          <p:cNvPr id="4" name="对象 3"/>
          <p:cNvGraphicFramePr>
            <a:graphicFrameLocks noChangeAspect="1"/>
          </p:cNvGraphicFramePr>
          <p:nvPr/>
        </p:nvGraphicFramePr>
        <p:xfrm>
          <a:off x="2267744" y="2060848"/>
          <a:ext cx="576064" cy="424468"/>
        </p:xfrm>
        <a:graphic>
          <a:graphicData uri="http://schemas.openxmlformats.org/presentationml/2006/ole">
            <mc:AlternateContent xmlns:mc="http://schemas.openxmlformats.org/markup-compatibility/2006">
              <mc:Choice xmlns:v="urn:schemas-microsoft-com:vml" Requires="v">
                <p:oleObj spid="_x0000_s102909" name="Equation" r:id="rId3" imgW="241200" imgH="177480" progId="Equation.3">
                  <p:embed/>
                </p:oleObj>
              </mc:Choice>
              <mc:Fallback>
                <p:oleObj name="Equation" r:id="rId3" imgW="241200" imgH="177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2060848"/>
                        <a:ext cx="576064" cy="4244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nvGraphicFramePr>
        <p:xfrm>
          <a:off x="2195736" y="2492896"/>
          <a:ext cx="1728192" cy="576064"/>
        </p:xfrm>
        <a:graphic>
          <a:graphicData uri="http://schemas.openxmlformats.org/presentationml/2006/ole">
            <mc:AlternateContent xmlns:mc="http://schemas.openxmlformats.org/markup-compatibility/2006">
              <mc:Choice xmlns:v="urn:schemas-microsoft-com:vml" Requires="v">
                <p:oleObj spid="_x0000_s102910" name="Equation" r:id="rId5" imgW="609480" imgH="203040" progId="Equation.3">
                  <p:embed/>
                </p:oleObj>
              </mc:Choice>
              <mc:Fallback>
                <p:oleObj name="Equation" r:id="rId5" imgW="609480" imgH="2030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2492896"/>
                        <a:ext cx="1728192" cy="5760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nvGraphicFramePr>
        <p:xfrm>
          <a:off x="2195736" y="3212976"/>
          <a:ext cx="1800200" cy="1313659"/>
        </p:xfrm>
        <a:graphic>
          <a:graphicData uri="http://schemas.openxmlformats.org/presentationml/2006/ole">
            <mc:AlternateContent xmlns:mc="http://schemas.openxmlformats.org/markup-compatibility/2006">
              <mc:Choice xmlns:v="urn:schemas-microsoft-com:vml" Requires="v">
                <p:oleObj spid="_x0000_s102911" name="Equation" r:id="rId7" imgW="939600" imgH="685800" progId="Equation.3">
                  <p:embed/>
                </p:oleObj>
              </mc:Choice>
              <mc:Fallback>
                <p:oleObj name="Equation" r:id="rId7" imgW="939600" imgH="6858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736" y="3212976"/>
                        <a:ext cx="1800200" cy="13136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2" name="Object 6"/>
          <p:cNvGraphicFramePr>
            <a:graphicFrameLocks noChangeAspect="1"/>
          </p:cNvGraphicFramePr>
          <p:nvPr/>
        </p:nvGraphicFramePr>
        <p:xfrm>
          <a:off x="2123728" y="4581128"/>
          <a:ext cx="1633538" cy="517525"/>
        </p:xfrm>
        <a:graphic>
          <a:graphicData uri="http://schemas.openxmlformats.org/presentationml/2006/ole">
            <mc:AlternateContent xmlns:mc="http://schemas.openxmlformats.org/markup-compatibility/2006">
              <mc:Choice xmlns:v="urn:schemas-microsoft-com:vml" Requires="v">
                <p:oleObj spid="_x0000_s102912" name="Equation" r:id="rId9" imgW="685800" imgH="215640" progId="Equation.3">
                  <p:embed/>
                </p:oleObj>
              </mc:Choice>
              <mc:Fallback>
                <p:oleObj name="Equation" r:id="rId9" imgW="685800" imgH="215640" progId="Equation.3">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3728" y="4581128"/>
                        <a:ext cx="1633538"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4" name="Object 8"/>
          <p:cNvGraphicFramePr>
            <a:graphicFrameLocks noChangeAspect="1"/>
          </p:cNvGraphicFramePr>
          <p:nvPr/>
        </p:nvGraphicFramePr>
        <p:xfrm>
          <a:off x="2195736" y="5157192"/>
          <a:ext cx="2057400" cy="517525"/>
        </p:xfrm>
        <a:graphic>
          <a:graphicData uri="http://schemas.openxmlformats.org/presentationml/2006/ole">
            <mc:AlternateContent xmlns:mc="http://schemas.openxmlformats.org/markup-compatibility/2006">
              <mc:Choice xmlns:v="urn:schemas-microsoft-com:vml" Requires="v">
                <p:oleObj spid="_x0000_s102913" name="Equation" r:id="rId11" imgW="863280" imgH="215640" progId="Equation.3">
                  <p:embed/>
                </p:oleObj>
              </mc:Choice>
              <mc:Fallback>
                <p:oleObj name="Equation" r:id="rId11" imgW="863280" imgH="215640" progId="Equation.3">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95736" y="5157192"/>
                        <a:ext cx="2057400"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688"/>
            <a:ext cx="8229600" cy="5505475"/>
          </a:xfrm>
        </p:spPr>
        <p:txBody>
          <a:bodyPr>
            <a:normAutofit/>
          </a:bodyPr>
          <a:lstStyle/>
          <a:p>
            <a:r>
              <a:rPr lang="zh-CN" altLang="en-US" dirty="0"/>
              <a:t>逆矩阵</a:t>
            </a:r>
            <a:endParaRPr lang="en-US" altLang="zh-CN" dirty="0"/>
          </a:p>
          <a:p>
            <a:pPr>
              <a:buNone/>
            </a:pPr>
            <a:r>
              <a:rPr lang="en-US" altLang="zh-CN" b="1" dirty="0"/>
              <a:t>   </a:t>
            </a:r>
            <a:r>
              <a:rPr lang="zh-CN" altLang="en-US" b="1" dirty="0"/>
              <a:t>逆矩阵</a:t>
            </a:r>
            <a:r>
              <a:rPr lang="zh-CN" altLang="en-US" dirty="0"/>
              <a:t>就是</a:t>
            </a:r>
            <a:r>
              <a:rPr lang="zh-CN" altLang="en-US" b="1" dirty="0"/>
              <a:t>与原矩阵相乘</a:t>
            </a:r>
            <a:r>
              <a:rPr lang="zh-CN" altLang="en-US" dirty="0"/>
              <a:t>的结果是</a:t>
            </a:r>
            <a:r>
              <a:rPr lang="zh-CN" altLang="en-US" b="1" dirty="0"/>
              <a:t>单位矩阵</a:t>
            </a:r>
            <a:r>
              <a:rPr lang="zh-CN" altLang="en-US" dirty="0"/>
              <a:t>的矩阵。比是所有的矩阵都有逆矩阵。</a:t>
            </a:r>
            <a:endParaRPr lang="en-US" altLang="zh-CN" dirty="0"/>
          </a:p>
          <a:p>
            <a:pPr>
              <a:buNone/>
            </a:pPr>
            <a:endParaRPr lang="en-US" altLang="zh-CN" dirty="0"/>
          </a:p>
          <a:p>
            <a:pPr>
              <a:buNone/>
            </a:pPr>
            <a:endParaRPr lang="en-US" altLang="zh-CN" dirty="0"/>
          </a:p>
          <a:p>
            <a:pPr>
              <a:buNone/>
            </a:pPr>
            <a:r>
              <a:rPr lang="zh-CN" altLang="en-US" dirty="0"/>
              <a:t>性质</a:t>
            </a:r>
            <a:r>
              <a:rPr lang="en-US" altLang="zh-CN" dirty="0"/>
              <a:t>1:</a:t>
            </a:r>
          </a:p>
          <a:p>
            <a:pPr>
              <a:buNone/>
            </a:pPr>
            <a:r>
              <a:rPr lang="zh-CN" altLang="en-US" dirty="0"/>
              <a:t>性质</a:t>
            </a:r>
            <a:r>
              <a:rPr lang="en-US" altLang="zh-CN" dirty="0"/>
              <a:t>2:</a:t>
            </a:r>
          </a:p>
          <a:p>
            <a:pPr>
              <a:buNone/>
            </a:pPr>
            <a:r>
              <a:rPr lang="zh-CN" altLang="en-US" dirty="0"/>
              <a:t>性质</a:t>
            </a:r>
            <a:r>
              <a:rPr lang="en-US" altLang="zh-CN" dirty="0"/>
              <a:t>3:</a:t>
            </a:r>
          </a:p>
          <a:p>
            <a:pPr>
              <a:buNone/>
            </a:pPr>
            <a:endParaRPr lang="zh-CN" altLang="en-US" dirty="0"/>
          </a:p>
        </p:txBody>
      </p:sp>
      <p:graphicFrame>
        <p:nvGraphicFramePr>
          <p:cNvPr id="4" name="对象 3"/>
          <p:cNvGraphicFramePr>
            <a:graphicFrameLocks noChangeAspect="1"/>
          </p:cNvGraphicFramePr>
          <p:nvPr/>
        </p:nvGraphicFramePr>
        <p:xfrm>
          <a:off x="2771800" y="2492896"/>
          <a:ext cx="3110513" cy="448940"/>
        </p:xfrm>
        <a:graphic>
          <a:graphicData uri="http://schemas.openxmlformats.org/presentationml/2006/ole">
            <mc:AlternateContent xmlns:mc="http://schemas.openxmlformats.org/markup-compatibility/2006">
              <mc:Choice xmlns:v="urn:schemas-microsoft-com:vml" Requires="v">
                <p:oleObj spid="_x0000_s103832" name="Equation" r:id="rId3" imgW="1231560" imgH="177480" progId="Equation.3">
                  <p:embed/>
                </p:oleObj>
              </mc:Choice>
              <mc:Fallback>
                <p:oleObj name="Equation" r:id="rId3" imgW="1231560" imgH="177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492896"/>
                        <a:ext cx="3110513" cy="4489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4" name="Object 4"/>
          <p:cNvGraphicFramePr>
            <a:graphicFrameLocks noChangeAspect="1"/>
          </p:cNvGraphicFramePr>
          <p:nvPr/>
        </p:nvGraphicFramePr>
        <p:xfrm>
          <a:off x="1979712" y="3429000"/>
          <a:ext cx="2084388" cy="544512"/>
        </p:xfrm>
        <a:graphic>
          <a:graphicData uri="http://schemas.openxmlformats.org/presentationml/2006/ole">
            <mc:AlternateContent xmlns:mc="http://schemas.openxmlformats.org/markup-compatibility/2006">
              <mc:Choice xmlns:v="urn:schemas-microsoft-com:vml" Requires="v">
                <p:oleObj spid="_x0000_s103833" name="Equation" r:id="rId5" imgW="825480" imgH="215640" progId="Equation.3">
                  <p:embed/>
                </p:oleObj>
              </mc:Choice>
              <mc:Fallback>
                <p:oleObj name="Equation" r:id="rId5" imgW="825480" imgH="21564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712" y="3429000"/>
                        <a:ext cx="2084388" cy="544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5" name="Object 5"/>
          <p:cNvGraphicFramePr>
            <a:graphicFrameLocks noChangeAspect="1"/>
          </p:cNvGraphicFramePr>
          <p:nvPr/>
        </p:nvGraphicFramePr>
        <p:xfrm>
          <a:off x="1979712" y="4077072"/>
          <a:ext cx="2598737" cy="544513"/>
        </p:xfrm>
        <a:graphic>
          <a:graphicData uri="http://schemas.openxmlformats.org/presentationml/2006/ole">
            <mc:AlternateContent xmlns:mc="http://schemas.openxmlformats.org/markup-compatibility/2006">
              <mc:Choice xmlns:v="urn:schemas-microsoft-com:vml" Requires="v">
                <p:oleObj spid="_x0000_s103834" name="Equation" r:id="rId7" imgW="1028520" imgH="215640" progId="Equation.3">
                  <p:embed/>
                </p:oleObj>
              </mc:Choice>
              <mc:Fallback>
                <p:oleObj name="Equation" r:id="rId7" imgW="1028520" imgH="215640" progId="Equation.3">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712" y="4077072"/>
                        <a:ext cx="2598737" cy="544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7" name="Object 7"/>
          <p:cNvGraphicFramePr>
            <a:graphicFrameLocks noChangeAspect="1"/>
          </p:cNvGraphicFramePr>
          <p:nvPr/>
        </p:nvGraphicFramePr>
        <p:xfrm>
          <a:off x="1979712" y="4725144"/>
          <a:ext cx="2982913" cy="544513"/>
        </p:xfrm>
        <a:graphic>
          <a:graphicData uri="http://schemas.openxmlformats.org/presentationml/2006/ole">
            <mc:AlternateContent xmlns:mc="http://schemas.openxmlformats.org/markup-compatibility/2006">
              <mc:Choice xmlns:v="urn:schemas-microsoft-com:vml" Requires="v">
                <p:oleObj spid="_x0000_s103835" name="Equation" r:id="rId9" imgW="1180800" imgH="215640" progId="Equation.3">
                  <p:embed/>
                </p:oleObj>
              </mc:Choice>
              <mc:Fallback>
                <p:oleObj name="Equation" r:id="rId9" imgW="1180800" imgH="215640" progId="Equation.3">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9712" y="4725144"/>
                        <a:ext cx="2982913" cy="544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Unity</a:t>
            </a:r>
            <a:r>
              <a:rPr lang="zh-CN" altLang="en-US" dirty="0"/>
              <a:t>的易扩展性体现在哪里</a:t>
            </a:r>
            <a:r>
              <a:rPr lang="en-US" altLang="zh-CN" dirty="0"/>
              <a:t>?</a:t>
            </a:r>
            <a:endParaRPr lang="zh-CN" altLang="en-US" dirty="0"/>
          </a:p>
        </p:txBody>
      </p:sp>
      <p:sp>
        <p:nvSpPr>
          <p:cNvPr id="3" name="内容占位符 2"/>
          <p:cNvSpPr>
            <a:spLocks noGrp="1"/>
          </p:cNvSpPr>
          <p:nvPr>
            <p:ph idx="1"/>
          </p:nvPr>
        </p:nvSpPr>
        <p:spPr/>
        <p:txBody>
          <a:bodyPr>
            <a:normAutofit/>
          </a:bodyPr>
          <a:lstStyle/>
          <a:p>
            <a:r>
              <a:rPr lang="zh-CN" altLang="en-US" dirty="0"/>
              <a:t>主要体现在两方面</a:t>
            </a:r>
            <a:r>
              <a:rPr lang="en-US" altLang="zh-CN" dirty="0"/>
              <a:t>:</a:t>
            </a:r>
          </a:p>
          <a:p>
            <a:pPr marL="0" indent="0">
              <a:buNone/>
            </a:pPr>
            <a:r>
              <a:rPr lang="zh-CN" altLang="en-US" dirty="0"/>
              <a:t>一、</a:t>
            </a:r>
            <a:r>
              <a:rPr lang="en-US" altLang="zh-CN" dirty="0"/>
              <a:t>Unity</a:t>
            </a:r>
            <a:r>
              <a:rPr lang="zh-CN" altLang="en-US" dirty="0"/>
              <a:t>提供了一套机制，我们只需要继承特定的类</a:t>
            </a:r>
            <a:r>
              <a:rPr lang="en-US" altLang="zh-CN" dirty="0"/>
              <a:t>,</a:t>
            </a:r>
            <a:r>
              <a:rPr lang="zh-CN" altLang="en-US" dirty="0"/>
              <a:t>然后使用它们提供的</a:t>
            </a:r>
            <a:r>
              <a:rPr lang="en-US" altLang="zh-CN" dirty="0"/>
              <a:t>API,</a:t>
            </a:r>
            <a:r>
              <a:rPr lang="zh-CN" altLang="en-US" dirty="0"/>
              <a:t>就可以轻松的在</a:t>
            </a:r>
            <a:r>
              <a:rPr lang="en-US" altLang="zh-CN" dirty="0" err="1"/>
              <a:t>UnityEditor</a:t>
            </a:r>
            <a:r>
              <a:rPr lang="zh-CN" altLang="en-US" dirty="0"/>
              <a:t>里面创造和修改出自定义的编辑界面和功能。</a:t>
            </a:r>
            <a:endParaRPr lang="en-US" altLang="zh-CN" dirty="0"/>
          </a:p>
          <a:p>
            <a:pPr marL="0" indent="0">
              <a:buNone/>
            </a:pPr>
            <a:r>
              <a:rPr lang="zh-CN" altLang="en-US" dirty="0"/>
              <a:t>二、如果</a:t>
            </a:r>
            <a:r>
              <a:rPr lang="en-US" altLang="zh-CN" dirty="0"/>
              <a:t>Unity</a:t>
            </a:r>
            <a:r>
              <a:rPr lang="zh-CN" altLang="en-US" dirty="0"/>
              <a:t>本身没有提供的功能</a:t>
            </a:r>
            <a:r>
              <a:rPr lang="en-US" altLang="zh-CN" dirty="0"/>
              <a:t>,</a:t>
            </a:r>
            <a:r>
              <a:rPr lang="zh-CN" altLang="en-US" dirty="0"/>
              <a:t>比如</a:t>
            </a:r>
            <a:r>
              <a:rPr lang="en-US" altLang="zh-CN" dirty="0"/>
              <a:t>:</a:t>
            </a:r>
            <a:r>
              <a:rPr lang="zh-CN" altLang="en-US" dirty="0"/>
              <a:t>内嵌</a:t>
            </a:r>
            <a:r>
              <a:rPr lang="en-US" altLang="zh-CN" dirty="0" err="1"/>
              <a:t>WebView</a:t>
            </a:r>
            <a:r>
              <a:rPr lang="zh-CN" altLang="en-US" dirty="0"/>
              <a:t>。我们也可以使用不同平台</a:t>
            </a:r>
            <a:r>
              <a:rPr lang="en-US" altLang="zh-CN" dirty="0"/>
              <a:t>Native</a:t>
            </a:r>
            <a:r>
              <a:rPr lang="zh-CN" altLang="en-US" dirty="0"/>
              <a:t>代码实现出来，编译成</a:t>
            </a:r>
            <a:r>
              <a:rPr lang="en-US" altLang="zh-CN" dirty="0"/>
              <a:t>Native DLL(</a:t>
            </a:r>
            <a:r>
              <a:rPr lang="zh-CN" altLang="en-US" dirty="0"/>
              <a:t>指动态链接库</a:t>
            </a:r>
            <a:r>
              <a:rPr lang="en-US" altLang="zh-CN" dirty="0"/>
              <a:t>,</a:t>
            </a:r>
            <a:r>
              <a:rPr lang="zh-CN" altLang="en-US" dirty="0"/>
              <a:t>非特指</a:t>
            </a:r>
            <a:r>
              <a:rPr lang="en-US" altLang="zh-CN" dirty="0"/>
              <a:t>Windows</a:t>
            </a:r>
            <a:r>
              <a:rPr lang="zh-CN" altLang="en-US" dirty="0"/>
              <a:t>平台的</a:t>
            </a:r>
            <a:r>
              <a:rPr lang="en-US" altLang="zh-CN" dirty="0"/>
              <a:t>DLL)</a:t>
            </a:r>
            <a:r>
              <a:rPr lang="zh-CN" altLang="en-US" dirty="0"/>
              <a:t>。然后通过</a:t>
            </a:r>
            <a:r>
              <a:rPr lang="en-US" altLang="zh-CN" dirty="0"/>
              <a:t>Mono</a:t>
            </a:r>
            <a:r>
              <a:rPr lang="zh-CN" altLang="en-US" dirty="0"/>
              <a:t>提供的</a:t>
            </a:r>
            <a:r>
              <a:rPr lang="en-US" altLang="zh-CN" dirty="0"/>
              <a:t>Native</a:t>
            </a:r>
            <a:r>
              <a:rPr lang="zh-CN" altLang="en-US" dirty="0"/>
              <a:t>交互机制来实现。</a:t>
            </a:r>
          </a:p>
        </p:txBody>
      </p:sp>
    </p:spTree>
    <p:extLst>
      <p:ext uri="{BB962C8B-B14F-4D97-AF65-F5344CB8AC3E}">
        <p14:creationId xmlns:p14="http://schemas.microsoft.com/office/powerpoint/2010/main" val="39410301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688"/>
            <a:ext cx="8229600" cy="5505475"/>
          </a:xfrm>
        </p:spPr>
        <p:txBody>
          <a:bodyPr/>
          <a:lstStyle/>
          <a:p>
            <a:r>
              <a:rPr lang="zh-CN" altLang="en-US" dirty="0"/>
              <a:t>正交矩阵</a:t>
            </a:r>
            <a:endParaRPr lang="en-US" altLang="zh-CN" dirty="0"/>
          </a:p>
          <a:p>
            <a:pPr>
              <a:buNone/>
            </a:pPr>
            <a:r>
              <a:rPr lang="en-US" altLang="zh-CN" dirty="0"/>
              <a:t>   </a:t>
            </a:r>
            <a:r>
              <a:rPr lang="zh-CN" altLang="en-US" dirty="0"/>
              <a:t>如更一个</a:t>
            </a:r>
            <a:r>
              <a:rPr lang="zh-CN" altLang="en-US" b="1" dirty="0"/>
              <a:t>矩阵的逆矩阵是它的转置矩阵</a:t>
            </a:r>
            <a:r>
              <a:rPr lang="en-US" altLang="zh-CN" dirty="0"/>
              <a:t>,</a:t>
            </a:r>
            <a:r>
              <a:rPr lang="zh-CN" altLang="en-US" dirty="0"/>
              <a:t>那么这个矩阵是</a:t>
            </a:r>
            <a:r>
              <a:rPr lang="zh-CN" altLang="en-US" b="1" dirty="0"/>
              <a:t>正交矩阵</a:t>
            </a:r>
            <a:r>
              <a:rPr lang="en-US" altLang="zh-CN" b="1" dirty="0"/>
              <a:t>,</a:t>
            </a:r>
            <a:r>
              <a:rPr lang="zh-CN" altLang="en-US" dirty="0"/>
              <a:t>即</a:t>
            </a:r>
            <a:r>
              <a:rPr lang="en-US" altLang="zh-CN" dirty="0"/>
              <a:t>:</a:t>
            </a:r>
          </a:p>
          <a:p>
            <a:pPr>
              <a:buNone/>
            </a:pPr>
            <a:r>
              <a:rPr lang="en-US" altLang="zh-CN" b="1" dirty="0"/>
              <a:t>    </a:t>
            </a:r>
          </a:p>
          <a:p>
            <a:pPr>
              <a:buNone/>
            </a:pPr>
            <a:endParaRPr lang="en-US" altLang="zh-CN" b="1" dirty="0"/>
          </a:p>
          <a:p>
            <a:pPr>
              <a:buNone/>
            </a:pPr>
            <a:r>
              <a:rPr lang="zh-CN" altLang="en-US" b="1" dirty="0"/>
              <a:t>将矩阵</a:t>
            </a:r>
            <a:r>
              <a:rPr lang="en-US" altLang="zh-CN" b="1" dirty="0"/>
              <a:t>M</a:t>
            </a:r>
            <a:r>
              <a:rPr lang="zh-CN" altLang="en-US" b="1" dirty="0"/>
              <a:t>的每一行看做一个向量</a:t>
            </a:r>
            <a:r>
              <a:rPr lang="en-US" altLang="zh-CN" b="1" dirty="0"/>
              <a:t>:      ,</a:t>
            </a:r>
            <a:r>
              <a:rPr lang="zh-CN" altLang="en-US" b="1" dirty="0"/>
              <a:t>则</a:t>
            </a:r>
            <a:r>
              <a:rPr lang="en-US" altLang="zh-CN" b="1" dirty="0"/>
              <a:t>:</a:t>
            </a:r>
          </a:p>
          <a:p>
            <a:pPr>
              <a:buNone/>
            </a:pPr>
            <a:endParaRPr lang="zh-CN" altLang="en-US" b="1" dirty="0"/>
          </a:p>
        </p:txBody>
      </p:sp>
      <p:graphicFrame>
        <p:nvGraphicFramePr>
          <p:cNvPr id="16386" name="Object 2"/>
          <p:cNvGraphicFramePr>
            <a:graphicFrameLocks noChangeAspect="1"/>
          </p:cNvGraphicFramePr>
          <p:nvPr/>
        </p:nvGraphicFramePr>
        <p:xfrm>
          <a:off x="3203848" y="2420888"/>
          <a:ext cx="1633538" cy="1022350"/>
        </p:xfrm>
        <a:graphic>
          <a:graphicData uri="http://schemas.openxmlformats.org/presentationml/2006/ole">
            <mc:AlternateContent xmlns:mc="http://schemas.openxmlformats.org/markup-compatibility/2006">
              <mc:Choice xmlns:v="urn:schemas-microsoft-com:vml" Requires="v">
                <p:oleObj spid="_x0000_s104754" name="Equation" r:id="rId3" imgW="647640" imgH="406080" progId="Equation.3">
                  <p:embed/>
                </p:oleObj>
              </mc:Choice>
              <mc:Fallback>
                <p:oleObj name="Equation" r:id="rId3" imgW="647640" imgH="4060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2420888"/>
                        <a:ext cx="1633538" cy="1022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nvGraphicFramePr>
        <p:xfrm>
          <a:off x="2195736" y="4365104"/>
          <a:ext cx="3528392" cy="1381747"/>
        </p:xfrm>
        <a:graphic>
          <a:graphicData uri="http://schemas.openxmlformats.org/presentationml/2006/ole">
            <mc:AlternateContent xmlns:mc="http://schemas.openxmlformats.org/markup-compatibility/2006">
              <mc:Choice xmlns:v="urn:schemas-microsoft-com:vml" Requires="v">
                <p:oleObj spid="_x0000_s104755" name="Equation" r:id="rId5" imgW="1815840" imgH="711000" progId="Equation.3">
                  <p:embed/>
                </p:oleObj>
              </mc:Choice>
              <mc:Fallback>
                <p:oleObj name="Equation" r:id="rId5" imgW="1815840" imgH="71100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4365104"/>
                        <a:ext cx="3528392" cy="13817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nvGraphicFramePr>
        <p:xfrm>
          <a:off x="6372200" y="3501008"/>
          <a:ext cx="501898" cy="547525"/>
        </p:xfrm>
        <a:graphic>
          <a:graphicData uri="http://schemas.openxmlformats.org/presentationml/2006/ole">
            <mc:AlternateContent xmlns:mc="http://schemas.openxmlformats.org/markup-compatibility/2006">
              <mc:Choice xmlns:v="urn:schemas-microsoft-com:vml" Requires="v">
                <p:oleObj spid="_x0000_s104756" name="Equation" r:id="rId7" imgW="139680" imgH="152280" progId="Equation.3">
                  <p:embed/>
                </p:oleObj>
              </mc:Choice>
              <mc:Fallback>
                <p:oleObj name="Equation" r:id="rId7" imgW="139680" imgH="152280" progId="Equation.3">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2200" y="3501008"/>
                        <a:ext cx="501898" cy="54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60" y="908720"/>
            <a:ext cx="8075240" cy="5616624"/>
          </a:xfrm>
        </p:spPr>
        <p:txBody>
          <a:bodyPr>
            <a:normAutofit fontScale="92500" lnSpcReduction="20000"/>
          </a:bodyPr>
          <a:lstStyle/>
          <a:p>
            <a:pPr>
              <a:buNone/>
            </a:pPr>
            <a:r>
              <a:rPr lang="zh-CN" altLang="en-US" dirty="0"/>
              <a:t>由此可以知道</a:t>
            </a:r>
            <a:r>
              <a:rPr lang="en-US" altLang="zh-CN" dirty="0"/>
              <a:t>:</a:t>
            </a:r>
          </a:p>
          <a:p>
            <a:pPr>
              <a:buNone/>
            </a:pPr>
            <a:endParaRPr lang="en-US" altLang="zh-CN" dirty="0"/>
          </a:p>
          <a:p>
            <a:pPr>
              <a:buNone/>
            </a:pPr>
            <a:endParaRPr lang="en-US" altLang="zh-CN" dirty="0"/>
          </a:p>
          <a:p>
            <a:pPr>
              <a:buNone/>
            </a:pPr>
            <a:endParaRPr lang="en-US" altLang="zh-CN" dirty="0"/>
          </a:p>
          <a:p>
            <a:pPr>
              <a:buNone/>
            </a:pPr>
            <a:r>
              <a:rPr lang="zh-CN" altLang="en-US" dirty="0"/>
              <a:t>从而可以得到</a:t>
            </a:r>
            <a:r>
              <a:rPr lang="zh-CN" altLang="en-US" b="1" dirty="0"/>
              <a:t>正交矩阵</a:t>
            </a:r>
            <a:r>
              <a:rPr lang="zh-CN" altLang="en-US" dirty="0"/>
              <a:t>的三条性质</a:t>
            </a:r>
            <a:r>
              <a:rPr lang="en-US" altLang="zh-CN" dirty="0"/>
              <a:t>:</a:t>
            </a:r>
          </a:p>
          <a:p>
            <a:pPr>
              <a:buNone/>
            </a:pPr>
            <a:r>
              <a:rPr lang="en-US" altLang="zh-CN" dirty="0"/>
              <a:t>1.</a:t>
            </a:r>
            <a:r>
              <a:rPr lang="zh-CN" altLang="en-US" sz="2800" dirty="0"/>
              <a:t>矩阵的每行构成的向量都是单位向量</a:t>
            </a:r>
            <a:r>
              <a:rPr lang="en-US" altLang="zh-CN" sz="2800" dirty="0"/>
              <a:t>.</a:t>
            </a:r>
          </a:p>
          <a:p>
            <a:pPr>
              <a:buNone/>
            </a:pPr>
            <a:endParaRPr lang="en-US" altLang="zh-CN" sz="2800" dirty="0"/>
          </a:p>
          <a:p>
            <a:pPr>
              <a:buNone/>
            </a:pPr>
            <a:r>
              <a:rPr lang="en-US" altLang="zh-CN" sz="2800" dirty="0"/>
              <a:t>2.</a:t>
            </a:r>
            <a:r>
              <a:rPr lang="zh-CN" altLang="en-US" sz="2800" dirty="0"/>
              <a:t>矩阵的每行构成的向量之间是相互垂直的</a:t>
            </a:r>
            <a:r>
              <a:rPr lang="en-US" altLang="zh-CN" sz="2800" dirty="0"/>
              <a:t>.</a:t>
            </a:r>
          </a:p>
          <a:p>
            <a:pPr>
              <a:buNone/>
            </a:pPr>
            <a:r>
              <a:rPr lang="en-US" altLang="zh-CN" dirty="0"/>
              <a:t>               </a:t>
            </a:r>
          </a:p>
          <a:p>
            <a:pPr>
              <a:buNone/>
            </a:pPr>
            <a:r>
              <a:rPr lang="en-US" altLang="zh-CN" dirty="0"/>
              <a:t>3.</a:t>
            </a:r>
            <a:r>
              <a:rPr lang="zh-CN" altLang="en-US" dirty="0"/>
              <a:t>如果将矩阵的每列看作一个向量</a:t>
            </a:r>
            <a:r>
              <a:rPr lang="en-US" altLang="zh-CN" dirty="0"/>
              <a:t>.</a:t>
            </a:r>
            <a:r>
              <a:rPr lang="zh-CN" altLang="en-US" dirty="0"/>
              <a:t>上面两条也同样是适用的</a:t>
            </a:r>
            <a:r>
              <a:rPr lang="en-US" altLang="zh-CN" dirty="0"/>
              <a:t>.</a:t>
            </a:r>
          </a:p>
          <a:p>
            <a:pPr>
              <a:buNone/>
            </a:pPr>
            <a:r>
              <a:rPr lang="zh-CN" altLang="en-US" dirty="0"/>
              <a:t>    所以</a:t>
            </a:r>
            <a:r>
              <a:rPr lang="zh-CN" altLang="en-US" b="1" dirty="0"/>
              <a:t>正交矩阵</a:t>
            </a:r>
            <a:r>
              <a:rPr lang="zh-CN" altLang="en-US" dirty="0"/>
              <a:t>的</a:t>
            </a:r>
            <a:r>
              <a:rPr lang="zh-CN" altLang="en-US" b="1" dirty="0"/>
              <a:t>转置矩阵</a:t>
            </a:r>
            <a:r>
              <a:rPr lang="zh-CN" altLang="en-US" dirty="0"/>
              <a:t>也是</a:t>
            </a:r>
            <a:r>
              <a:rPr lang="zh-CN" altLang="en-US" b="1" dirty="0"/>
              <a:t>正交矩阵</a:t>
            </a:r>
            <a:endParaRPr lang="en-US" altLang="zh-CN" b="1" dirty="0"/>
          </a:p>
          <a:p>
            <a:pPr>
              <a:buNone/>
            </a:pPr>
            <a:endParaRPr lang="zh-CN" altLang="en-US" dirty="0"/>
          </a:p>
        </p:txBody>
      </p:sp>
      <p:graphicFrame>
        <p:nvGraphicFramePr>
          <p:cNvPr id="4" name="对象 3"/>
          <p:cNvGraphicFramePr>
            <a:graphicFrameLocks noChangeAspect="1"/>
          </p:cNvGraphicFramePr>
          <p:nvPr/>
        </p:nvGraphicFramePr>
        <p:xfrm>
          <a:off x="2411760" y="1268760"/>
          <a:ext cx="3287520" cy="1266304"/>
        </p:xfrm>
        <a:graphic>
          <a:graphicData uri="http://schemas.openxmlformats.org/presentationml/2006/ole">
            <mc:AlternateContent xmlns:mc="http://schemas.openxmlformats.org/markup-compatibility/2006">
              <mc:Choice xmlns:v="urn:schemas-microsoft-com:vml" Requires="v">
                <p:oleObj spid="_x0000_s105880" name="Equation" r:id="rId3" imgW="1714320" imgH="660240" progId="Equation.3">
                  <p:embed/>
                </p:oleObj>
              </mc:Choice>
              <mc:Fallback>
                <p:oleObj name="Equation" r:id="rId3" imgW="1714320" imgH="6602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1268760"/>
                        <a:ext cx="3287520" cy="1266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1" name="Object 3"/>
          <p:cNvGraphicFramePr>
            <a:graphicFrameLocks noChangeAspect="1"/>
          </p:cNvGraphicFramePr>
          <p:nvPr/>
        </p:nvGraphicFramePr>
        <p:xfrm>
          <a:off x="2483768" y="3501008"/>
          <a:ext cx="3194050" cy="604837"/>
        </p:xfrm>
        <a:graphic>
          <a:graphicData uri="http://schemas.openxmlformats.org/presentationml/2006/ole">
            <mc:AlternateContent xmlns:mc="http://schemas.openxmlformats.org/markup-compatibility/2006">
              <mc:Choice xmlns:v="urn:schemas-microsoft-com:vml" Requires="v">
                <p:oleObj spid="_x0000_s105881" name="Equation" r:id="rId5" imgW="1409400" imgH="266400" progId="Equation.3">
                  <p:embed/>
                </p:oleObj>
              </mc:Choice>
              <mc:Fallback>
                <p:oleObj name="Equation" r:id="rId5" imgW="1409400" imgH="2664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768" y="3501008"/>
                        <a:ext cx="3194050"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2" name="Object 4"/>
          <p:cNvGraphicFramePr>
            <a:graphicFrameLocks noChangeAspect="1"/>
          </p:cNvGraphicFramePr>
          <p:nvPr/>
        </p:nvGraphicFramePr>
        <p:xfrm>
          <a:off x="1979712" y="4437112"/>
          <a:ext cx="3884613" cy="461963"/>
        </p:xfrm>
        <a:graphic>
          <a:graphicData uri="http://schemas.openxmlformats.org/presentationml/2006/ole">
            <mc:AlternateContent xmlns:mc="http://schemas.openxmlformats.org/markup-compatibility/2006">
              <mc:Choice xmlns:v="urn:schemas-microsoft-com:vml" Requires="v">
                <p:oleObj spid="_x0000_s105882" name="Equation" r:id="rId7" imgW="1714320" imgH="203040" progId="Equation.3">
                  <p:embed/>
                </p:oleObj>
              </mc:Choice>
              <mc:Fallback>
                <p:oleObj name="Equation" r:id="rId7" imgW="1714320" imgH="2030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712" y="4437112"/>
                        <a:ext cx="38846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5" name="Object 7"/>
          <p:cNvGraphicFramePr>
            <a:graphicFrameLocks noChangeAspect="1"/>
          </p:cNvGraphicFramePr>
          <p:nvPr>
            <p:extLst>
              <p:ext uri="{D42A27DB-BD31-4B8C-83A1-F6EECF244321}">
                <p14:modId xmlns:p14="http://schemas.microsoft.com/office/powerpoint/2010/main" val="2962161563"/>
              </p:ext>
            </p:extLst>
          </p:nvPr>
        </p:nvGraphicFramePr>
        <p:xfrm>
          <a:off x="3563888" y="5301208"/>
          <a:ext cx="2392213" cy="410604"/>
        </p:xfrm>
        <a:graphic>
          <a:graphicData uri="http://schemas.openxmlformats.org/presentationml/2006/ole">
            <mc:AlternateContent xmlns:mc="http://schemas.openxmlformats.org/markup-compatibility/2006">
              <mc:Choice xmlns:v="urn:schemas-microsoft-com:vml" Requires="v">
                <p:oleObj spid="_x0000_s105883" name="公式" r:id="rId9" imgW="1180800" imgH="203040" progId="Equation.3">
                  <p:embed/>
                </p:oleObj>
              </mc:Choice>
              <mc:Fallback>
                <p:oleObj name="公式" r:id="rId9" imgW="1180800" imgH="203040" progId="Equation.3">
                  <p:embed/>
                  <p:pic>
                    <p:nvPicPr>
                      <p:cNvPr id="0" name="Picture 7"/>
                      <p:cNvPicPr>
                        <a:picLocks noChangeAspect="1" noChangeArrowheads="1"/>
                      </p:cNvPicPr>
                      <p:nvPr/>
                    </p:nvPicPr>
                    <p:blipFill>
                      <a:blip r:embed="rId10"/>
                      <a:srcRect/>
                      <a:stretch>
                        <a:fillRect/>
                      </a:stretch>
                    </p:blipFill>
                    <p:spPr bwMode="auto">
                      <a:xfrm>
                        <a:off x="3563888" y="5301208"/>
                        <a:ext cx="2392213" cy="410604"/>
                      </a:xfrm>
                      <a:prstGeom prst="rect">
                        <a:avLst/>
                      </a:prstGeom>
                      <a:noFill/>
                      <a:extLst/>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变换</a:t>
            </a:r>
          </a:p>
        </p:txBody>
      </p:sp>
      <p:sp>
        <p:nvSpPr>
          <p:cNvPr id="3" name="内容占位符 2"/>
          <p:cNvSpPr>
            <a:spLocks noGrp="1"/>
          </p:cNvSpPr>
          <p:nvPr>
            <p:ph idx="1"/>
          </p:nvPr>
        </p:nvSpPr>
        <p:spPr/>
        <p:txBody>
          <a:bodyPr/>
          <a:lstStyle/>
          <a:p>
            <a:r>
              <a:rPr lang="zh-CN" altLang="en-US" dirty="0"/>
              <a:t>游戏世界中</a:t>
            </a:r>
            <a:r>
              <a:rPr lang="en-US" altLang="zh-CN" dirty="0"/>
              <a:t>,</a:t>
            </a:r>
            <a:r>
              <a:rPr lang="zh-CN" altLang="en-US" dirty="0"/>
              <a:t>我们常常要对里面的对象进行平移，旋转，缩放等操作。这些操作就叫做</a:t>
            </a:r>
            <a:r>
              <a:rPr lang="zh-CN" altLang="en-US" b="1" dirty="0"/>
              <a:t>变换</a:t>
            </a:r>
            <a:r>
              <a:rPr lang="zh-CN" altLang="en-US" dirty="0"/>
              <a:t>，本质上是通过</a:t>
            </a:r>
            <a:r>
              <a:rPr lang="zh-CN" altLang="en-US" b="1" dirty="0"/>
              <a:t>矩阵</a:t>
            </a:r>
            <a:r>
              <a:rPr lang="zh-CN" altLang="en-US" dirty="0"/>
              <a:t>来完成的。</a:t>
            </a:r>
            <a:endParaRPr lang="en-US" altLang="zh-CN" dirty="0"/>
          </a:p>
          <a:p>
            <a:endParaRPr lang="en-US" altLang="zh-CN" dirty="0"/>
          </a:p>
          <a:p>
            <a:r>
              <a:rPr lang="zh-CN" altLang="en-US" dirty="0"/>
              <a:t>变换的操作对象常常是</a:t>
            </a:r>
            <a:r>
              <a:rPr lang="zh-CN" altLang="en-US" b="1" dirty="0"/>
              <a:t>点或者向量</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764704"/>
            <a:ext cx="8147248" cy="5361459"/>
          </a:xfrm>
        </p:spPr>
        <p:txBody>
          <a:bodyPr>
            <a:normAutofit fontScale="92500" lnSpcReduction="20000"/>
          </a:bodyPr>
          <a:lstStyle/>
          <a:p>
            <a:r>
              <a:rPr lang="zh-CN" altLang="en-US" dirty="0"/>
              <a:t>线性变换与仿射变换</a:t>
            </a:r>
            <a:endParaRPr lang="en-US" altLang="zh-CN" dirty="0"/>
          </a:p>
          <a:p>
            <a:pPr>
              <a:buNone/>
            </a:pPr>
            <a:r>
              <a:rPr lang="zh-CN" altLang="en-US" sz="2800" dirty="0"/>
              <a:t>如果变换</a:t>
            </a:r>
            <a:r>
              <a:rPr lang="en-US" altLang="zh-CN" sz="2800" dirty="0"/>
              <a:t>f(x)</a:t>
            </a:r>
            <a:r>
              <a:rPr lang="zh-CN" altLang="en-US" sz="2800" dirty="0"/>
              <a:t>满足下面两个公式那么这个变换叫做</a:t>
            </a:r>
            <a:r>
              <a:rPr lang="zh-CN" altLang="en-US" sz="2800" b="1" dirty="0"/>
              <a:t>线</a:t>
            </a:r>
            <a:endParaRPr lang="en-US" altLang="zh-CN" sz="2800" b="1" dirty="0"/>
          </a:p>
          <a:p>
            <a:pPr>
              <a:buNone/>
            </a:pPr>
            <a:r>
              <a:rPr lang="zh-CN" altLang="en-US" sz="2800" b="1" dirty="0"/>
              <a:t>性变换</a:t>
            </a:r>
            <a:r>
              <a:rPr lang="zh-CN" altLang="en-US" sz="2800" dirty="0"/>
              <a:t>。</a:t>
            </a:r>
            <a:r>
              <a:rPr lang="en-US" altLang="zh-CN" sz="2800" dirty="0"/>
              <a:t>3</a:t>
            </a:r>
            <a:r>
              <a:rPr lang="zh-CN" altLang="en-US" sz="2800" dirty="0"/>
              <a:t>维向量的所有线性变换都可以用</a:t>
            </a:r>
            <a:r>
              <a:rPr lang="en-US" altLang="zh-CN" sz="2800" dirty="0"/>
              <a:t>3x3</a:t>
            </a:r>
            <a:r>
              <a:rPr lang="zh-CN" altLang="en-US" sz="2800" dirty="0"/>
              <a:t>的矩</a:t>
            </a:r>
            <a:endParaRPr lang="en-US" altLang="zh-CN" sz="2800" dirty="0"/>
          </a:p>
          <a:p>
            <a:pPr>
              <a:buNone/>
            </a:pPr>
            <a:r>
              <a:rPr lang="zh-CN" altLang="en-US" sz="2800" dirty="0"/>
              <a:t>阵来表示。</a:t>
            </a:r>
            <a:endParaRPr lang="en-US" altLang="zh-CN" sz="2800" dirty="0"/>
          </a:p>
          <a:p>
            <a:pPr>
              <a:buNone/>
            </a:pPr>
            <a:endParaRPr lang="en-US" altLang="zh-CN" dirty="0"/>
          </a:p>
          <a:p>
            <a:pPr>
              <a:buNone/>
            </a:pPr>
            <a:r>
              <a:rPr lang="zh-CN" altLang="en-US" sz="2800" dirty="0"/>
              <a:t>设</a:t>
            </a:r>
            <a:r>
              <a:rPr lang="en-US" altLang="zh-CN" sz="2800" dirty="0"/>
              <a:t>f(x) = x + (1,2,3),</a:t>
            </a:r>
            <a:r>
              <a:rPr lang="zh-CN" altLang="en-US" sz="2800" dirty="0"/>
              <a:t>表示平移向量</a:t>
            </a:r>
            <a:r>
              <a:rPr lang="en-US" altLang="zh-CN" sz="2800" dirty="0"/>
              <a:t>x,</a:t>
            </a:r>
            <a:r>
              <a:rPr lang="zh-CN" altLang="en-US" sz="2800" dirty="0"/>
              <a:t>如果</a:t>
            </a:r>
            <a:r>
              <a:rPr lang="en-US" altLang="zh-CN" sz="2800" dirty="0"/>
              <a:t>x=(1,1,1),</a:t>
            </a:r>
            <a:r>
              <a:rPr lang="zh-CN" altLang="en-US" sz="2800" dirty="0"/>
              <a:t>则</a:t>
            </a:r>
            <a:r>
              <a:rPr lang="en-US" altLang="zh-CN" sz="2800" dirty="0"/>
              <a:t>:</a:t>
            </a:r>
          </a:p>
          <a:p>
            <a:pPr>
              <a:buNone/>
            </a:pPr>
            <a:r>
              <a:rPr lang="en-US" altLang="zh-CN" sz="2800" dirty="0"/>
              <a:t>f(x) + f(x) = (1,1,1) + (1,2,3) + (1,1,1) + (1,2,3)=(4,6,8)</a:t>
            </a:r>
          </a:p>
          <a:p>
            <a:pPr>
              <a:buNone/>
            </a:pPr>
            <a:r>
              <a:rPr lang="en-US" altLang="zh-CN" sz="2800" dirty="0"/>
              <a:t>      f(</a:t>
            </a:r>
            <a:r>
              <a:rPr lang="en-US" altLang="zh-CN" sz="2800" dirty="0" err="1"/>
              <a:t>x+x</a:t>
            </a:r>
            <a:r>
              <a:rPr lang="en-US" altLang="zh-CN" sz="2800" dirty="0"/>
              <a:t>) = f((2,2,2))=(2,2,2) + (1,2,3) = (3,4,5)</a:t>
            </a:r>
          </a:p>
          <a:p>
            <a:pPr>
              <a:buNone/>
            </a:pPr>
            <a:endParaRPr lang="en-US" altLang="zh-CN" sz="2800" dirty="0"/>
          </a:p>
          <a:p>
            <a:pPr>
              <a:buNone/>
            </a:pPr>
            <a:r>
              <a:rPr lang="zh-CN" altLang="en-US" sz="2800" dirty="0"/>
              <a:t>显然</a:t>
            </a:r>
            <a:r>
              <a:rPr lang="en-US" altLang="zh-CN" sz="2800" dirty="0"/>
              <a:t>:</a:t>
            </a:r>
            <a:r>
              <a:rPr lang="zh-CN" altLang="en-US" sz="2800" b="1" dirty="0"/>
              <a:t>平移不是线性变换</a:t>
            </a:r>
            <a:r>
              <a:rPr lang="zh-CN" altLang="en-US" sz="2800" dirty="0"/>
              <a:t>。无法用</a:t>
            </a:r>
            <a:r>
              <a:rPr lang="en-US" altLang="zh-CN" sz="2800" dirty="0"/>
              <a:t>3x3</a:t>
            </a:r>
            <a:r>
              <a:rPr lang="zh-CN" altLang="en-US" sz="2800" dirty="0"/>
              <a:t>的矩阵来表示。</a:t>
            </a:r>
            <a:endParaRPr lang="en-US" altLang="zh-CN" sz="2800" dirty="0"/>
          </a:p>
          <a:p>
            <a:pPr>
              <a:buNone/>
            </a:pPr>
            <a:r>
              <a:rPr lang="zh-CN" altLang="en-US" sz="2800" b="1" dirty="0"/>
              <a:t>仿射变换</a:t>
            </a:r>
            <a:r>
              <a:rPr lang="zh-CN" altLang="en-US" sz="2800" dirty="0"/>
              <a:t>是合并了平移和线性变换的变换类型。它</a:t>
            </a:r>
            <a:endParaRPr lang="en-US" altLang="zh-CN" sz="2800" dirty="0"/>
          </a:p>
          <a:p>
            <a:pPr>
              <a:buNone/>
            </a:pPr>
            <a:r>
              <a:rPr lang="zh-CN" altLang="en-US" sz="2800" dirty="0"/>
              <a:t>可以用一个</a:t>
            </a:r>
            <a:r>
              <a:rPr lang="en-US" altLang="zh-CN" sz="2800" dirty="0"/>
              <a:t>4x4</a:t>
            </a:r>
            <a:r>
              <a:rPr lang="zh-CN" altLang="en-US" sz="2800" dirty="0"/>
              <a:t>的矩阵来表示。</a:t>
            </a:r>
            <a:endParaRPr lang="en-US" altLang="zh-CN" sz="2800" dirty="0"/>
          </a:p>
          <a:p>
            <a:pPr>
              <a:buNone/>
            </a:pPr>
            <a:endParaRPr lang="en-US" altLang="zh-CN" dirty="0"/>
          </a:p>
          <a:p>
            <a:pPr>
              <a:buNone/>
            </a:pPr>
            <a:endParaRPr lang="en-US" altLang="zh-CN" dirty="0"/>
          </a:p>
          <a:p>
            <a:pPr>
              <a:buNone/>
            </a:pP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942193561"/>
              </p:ext>
            </p:extLst>
          </p:nvPr>
        </p:nvGraphicFramePr>
        <p:xfrm>
          <a:off x="2915816" y="2060848"/>
          <a:ext cx="2413970" cy="719956"/>
        </p:xfrm>
        <a:graphic>
          <a:graphicData uri="http://schemas.openxmlformats.org/presentationml/2006/ole">
            <mc:AlternateContent xmlns:mc="http://schemas.openxmlformats.org/markup-compatibility/2006">
              <mc:Choice xmlns:v="urn:schemas-microsoft-com:vml" Requires="v">
                <p:oleObj spid="_x0000_s93287" name="Equation" r:id="rId3" imgW="1447560" imgH="431640" progId="Equation.3">
                  <p:embed/>
                </p:oleObj>
              </mc:Choice>
              <mc:Fallback>
                <p:oleObj name="Equation" r:id="rId3" imgW="1447560" imgH="431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2060848"/>
                        <a:ext cx="2413970" cy="7199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4"/>
            <a:ext cx="8229600" cy="5760640"/>
          </a:xfrm>
        </p:spPr>
        <p:txBody>
          <a:bodyPr>
            <a:normAutofit fontScale="92500"/>
          </a:bodyPr>
          <a:lstStyle/>
          <a:p>
            <a:r>
              <a:rPr lang="zh-CN" altLang="en-US" dirty="0"/>
              <a:t>齐次坐标</a:t>
            </a:r>
            <a:endParaRPr lang="en-US" altLang="zh-CN" dirty="0"/>
          </a:p>
          <a:p>
            <a:pPr>
              <a:buNone/>
            </a:pPr>
            <a:r>
              <a:rPr lang="zh-CN" altLang="en-US" dirty="0" smtClean="0"/>
              <a:t>由于</a:t>
            </a:r>
            <a:r>
              <a:rPr lang="zh-CN" altLang="en-US" dirty="0"/>
              <a:t>平移不能用</a:t>
            </a:r>
            <a:r>
              <a:rPr lang="en-US" altLang="zh-CN" dirty="0"/>
              <a:t>3x3</a:t>
            </a:r>
            <a:r>
              <a:rPr lang="zh-CN" altLang="en-US" dirty="0"/>
              <a:t>的矩阵来表示</a:t>
            </a:r>
            <a:r>
              <a:rPr lang="en-US" altLang="zh-CN" dirty="0" smtClean="0"/>
              <a:t>,</a:t>
            </a:r>
            <a:r>
              <a:rPr lang="zh-CN" altLang="en-US" dirty="0" smtClean="0"/>
              <a:t>我们就扩充</a:t>
            </a:r>
            <a:endParaRPr lang="en-US" altLang="zh-CN" dirty="0" smtClean="0"/>
          </a:p>
          <a:p>
            <a:pPr>
              <a:buNone/>
            </a:pPr>
            <a:r>
              <a:rPr lang="zh-CN" altLang="en-US" dirty="0" smtClean="0"/>
              <a:t>到</a:t>
            </a:r>
            <a:r>
              <a:rPr lang="en-US" altLang="zh-CN" dirty="0"/>
              <a:t>4x4</a:t>
            </a:r>
            <a:r>
              <a:rPr lang="zh-CN" altLang="en-US" dirty="0"/>
              <a:t>的</a:t>
            </a:r>
            <a:r>
              <a:rPr lang="zh-CN" altLang="en-US" dirty="0" smtClean="0"/>
              <a:t>矩阵</a:t>
            </a:r>
            <a:r>
              <a:rPr lang="en-US" altLang="zh-CN" dirty="0" smtClean="0"/>
              <a:t>,</a:t>
            </a:r>
            <a:r>
              <a:rPr lang="zh-CN" altLang="en-US" dirty="0" smtClean="0"/>
              <a:t>而原来</a:t>
            </a:r>
            <a:r>
              <a:rPr lang="zh-CN" altLang="en-US" dirty="0"/>
              <a:t>的</a:t>
            </a:r>
            <a:r>
              <a:rPr lang="en-US" altLang="zh-CN" dirty="0"/>
              <a:t>3</a:t>
            </a:r>
            <a:r>
              <a:rPr lang="zh-CN" altLang="en-US" dirty="0"/>
              <a:t>维</a:t>
            </a:r>
            <a:r>
              <a:rPr lang="zh-CN" altLang="en-US" dirty="0" smtClean="0"/>
              <a:t>向量也要变成</a:t>
            </a:r>
            <a:r>
              <a:rPr lang="en-US" altLang="zh-CN" dirty="0"/>
              <a:t>4</a:t>
            </a:r>
            <a:r>
              <a:rPr lang="zh-CN" altLang="en-US" dirty="0"/>
              <a:t>维</a:t>
            </a:r>
            <a:r>
              <a:rPr lang="zh-CN" altLang="en-US" dirty="0" smtClean="0"/>
              <a:t>向</a:t>
            </a:r>
            <a:endParaRPr lang="en-US" altLang="zh-CN" dirty="0" smtClean="0"/>
          </a:p>
          <a:p>
            <a:pPr>
              <a:buNone/>
            </a:pPr>
            <a:r>
              <a:rPr lang="zh-CN" altLang="en-US" dirty="0" smtClean="0"/>
              <a:t>量</a:t>
            </a:r>
            <a:r>
              <a:rPr lang="en-US" altLang="zh-CN" dirty="0"/>
              <a:t>,</a:t>
            </a:r>
            <a:r>
              <a:rPr lang="zh-CN" altLang="en-US" dirty="0"/>
              <a:t>这叫做</a:t>
            </a:r>
            <a:r>
              <a:rPr lang="zh-CN" altLang="en-US" b="1" dirty="0"/>
              <a:t>齐次坐标</a:t>
            </a:r>
            <a:r>
              <a:rPr lang="zh-CN" altLang="en-US" b="1" dirty="0" smtClean="0"/>
              <a:t>。</a:t>
            </a:r>
            <a:endParaRPr lang="en-US" altLang="zh-CN" b="1" dirty="0" smtClean="0"/>
          </a:p>
          <a:p>
            <a:pPr>
              <a:buNone/>
            </a:pPr>
            <a:endParaRPr lang="en-US" altLang="zh-CN" b="1" dirty="0"/>
          </a:p>
          <a:p>
            <a:pPr>
              <a:buNone/>
            </a:pPr>
            <a:r>
              <a:rPr lang="zh-CN" altLang="en-US" dirty="0"/>
              <a:t>齐次坐标增加了一个</a:t>
            </a:r>
            <a:r>
              <a:rPr lang="en-US" altLang="zh-CN" dirty="0"/>
              <a:t>w</a:t>
            </a:r>
            <a:r>
              <a:rPr lang="zh-CN" altLang="en-US" dirty="0"/>
              <a:t>分量</a:t>
            </a:r>
            <a:r>
              <a:rPr lang="en-US" altLang="zh-CN" dirty="0"/>
              <a:t>,</a:t>
            </a:r>
            <a:r>
              <a:rPr lang="zh-CN" altLang="en-US" dirty="0"/>
              <a:t>对于一</a:t>
            </a:r>
            <a:r>
              <a:rPr lang="zh-CN" altLang="en-US" dirty="0" smtClean="0"/>
              <a:t>个坐标点</a:t>
            </a:r>
            <a:endParaRPr lang="en-US" altLang="zh-CN" dirty="0" smtClean="0"/>
          </a:p>
          <a:p>
            <a:pPr>
              <a:buNone/>
            </a:pPr>
            <a:r>
              <a:rPr lang="en-US" altLang="zh-CN" dirty="0" smtClean="0"/>
              <a:t>w=1,</a:t>
            </a:r>
            <a:r>
              <a:rPr lang="zh-CN" altLang="en-US" dirty="0" smtClean="0"/>
              <a:t>而对于</a:t>
            </a:r>
            <a:r>
              <a:rPr lang="zh-CN" altLang="en-US" dirty="0"/>
              <a:t>一</a:t>
            </a:r>
            <a:r>
              <a:rPr lang="zh-CN" altLang="en-US" dirty="0" smtClean="0"/>
              <a:t>个方向向量 </a:t>
            </a:r>
            <a:r>
              <a:rPr lang="en-US" altLang="zh-CN" dirty="0" smtClean="0"/>
              <a:t>w=0</a:t>
            </a:r>
            <a:r>
              <a:rPr lang="zh-CN" altLang="en-US" dirty="0" smtClean="0"/>
              <a:t>。</a:t>
            </a:r>
            <a:endParaRPr lang="en-US" altLang="zh-CN" dirty="0" smtClean="0"/>
          </a:p>
          <a:p>
            <a:pPr>
              <a:buNone/>
            </a:pPr>
            <a:endParaRPr lang="en-US" altLang="zh-CN" dirty="0" smtClean="0"/>
          </a:p>
          <a:p>
            <a:pPr>
              <a:buNone/>
            </a:pPr>
            <a:r>
              <a:rPr lang="zh-CN" altLang="en-US" dirty="0" smtClean="0"/>
              <a:t>这样设置是为了实现，当用一个</a:t>
            </a:r>
            <a:r>
              <a:rPr lang="en-US" altLang="zh-CN" dirty="0" smtClean="0"/>
              <a:t>4x4</a:t>
            </a:r>
            <a:r>
              <a:rPr lang="zh-CN" altLang="en-US" dirty="0" smtClean="0"/>
              <a:t>的矩阵对点</a:t>
            </a:r>
            <a:endParaRPr lang="en-US" altLang="zh-CN" dirty="0" smtClean="0"/>
          </a:p>
          <a:p>
            <a:pPr>
              <a:buNone/>
            </a:pPr>
            <a:r>
              <a:rPr lang="zh-CN" altLang="en-US" dirty="0" smtClean="0"/>
              <a:t>进行平移有效</a:t>
            </a:r>
            <a:r>
              <a:rPr lang="en-US" altLang="zh-CN" dirty="0" smtClean="0"/>
              <a:t>,</a:t>
            </a:r>
            <a:r>
              <a:rPr lang="zh-CN" altLang="en-US" dirty="0" smtClean="0"/>
              <a:t>而对于一个方向则无效。</a:t>
            </a:r>
            <a:endParaRPr lang="en-US" altLang="zh-C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4"/>
            <a:ext cx="8229600" cy="5361459"/>
          </a:xfrm>
        </p:spPr>
        <p:txBody>
          <a:bodyPr>
            <a:normAutofit fontScale="62500" lnSpcReduction="20000"/>
          </a:bodyPr>
          <a:lstStyle/>
          <a:p>
            <a:r>
              <a:rPr lang="zh-CN" altLang="en-US" dirty="0"/>
              <a:t>平移矩阵</a:t>
            </a:r>
            <a:endParaRPr lang="en-US" altLang="zh-CN" dirty="0"/>
          </a:p>
          <a:p>
            <a:pPr>
              <a:buNone/>
            </a:pPr>
            <a:endParaRPr lang="en-US" altLang="zh-CN" dirty="0"/>
          </a:p>
          <a:p>
            <a:pPr>
              <a:buNone/>
            </a:pPr>
            <a:endParaRPr lang="en-US" altLang="zh-CN" dirty="0"/>
          </a:p>
          <a:p>
            <a:pPr>
              <a:buNone/>
            </a:pPr>
            <a:endParaRPr lang="en-US" altLang="zh-CN" dirty="0" smtClean="0"/>
          </a:p>
          <a:p>
            <a:pPr>
              <a:buNone/>
            </a:pPr>
            <a:endParaRPr lang="en-US" altLang="zh-CN" dirty="0"/>
          </a:p>
          <a:p>
            <a:pPr>
              <a:buNone/>
            </a:pPr>
            <a:endParaRPr lang="en-US" altLang="zh-CN" dirty="0" smtClean="0"/>
          </a:p>
          <a:p>
            <a:pPr>
              <a:buNone/>
            </a:pPr>
            <a:endParaRPr lang="en-US" altLang="zh-CN" dirty="0" smtClean="0"/>
          </a:p>
          <a:p>
            <a:pPr>
              <a:buNone/>
            </a:pPr>
            <a:endParaRPr lang="en-US" altLang="zh-CN" dirty="0"/>
          </a:p>
          <a:p>
            <a:pPr>
              <a:buNone/>
            </a:pPr>
            <a:r>
              <a:rPr lang="zh-CN" altLang="en-US" dirty="0" smtClean="0"/>
              <a:t>可以发现</a:t>
            </a:r>
            <a:r>
              <a:rPr lang="en-US" altLang="zh-CN" dirty="0" smtClean="0"/>
              <a:t>,</a:t>
            </a:r>
            <a:r>
              <a:rPr lang="zh-CN" altLang="en-US" dirty="0" smtClean="0"/>
              <a:t>平移不会对方向产生影响。这就是为什么齐次坐标中，增加的</a:t>
            </a:r>
            <a:endParaRPr lang="en-US" altLang="zh-CN" dirty="0" smtClean="0"/>
          </a:p>
          <a:p>
            <a:pPr>
              <a:buNone/>
            </a:pPr>
            <a:r>
              <a:rPr lang="zh-CN" altLang="en-US" dirty="0" smtClean="0"/>
              <a:t>分量</a:t>
            </a:r>
            <a:r>
              <a:rPr lang="en-US" altLang="zh-CN" dirty="0" smtClean="0"/>
              <a:t>,</a:t>
            </a:r>
            <a:r>
              <a:rPr lang="zh-CN" altLang="en-US" dirty="0" smtClean="0"/>
              <a:t>用</a:t>
            </a:r>
            <a:r>
              <a:rPr lang="en-US" altLang="zh-CN" dirty="0" smtClean="0"/>
              <a:t>1</a:t>
            </a:r>
            <a:r>
              <a:rPr lang="zh-CN" altLang="en-US" dirty="0" smtClean="0"/>
              <a:t>表示点</a:t>
            </a:r>
            <a:r>
              <a:rPr lang="en-US" altLang="zh-CN" dirty="0" smtClean="0"/>
              <a:t>,</a:t>
            </a:r>
            <a:r>
              <a:rPr lang="zh-CN" altLang="en-US" dirty="0" smtClean="0"/>
              <a:t>而用</a:t>
            </a:r>
            <a:r>
              <a:rPr lang="en-US" altLang="zh-CN" dirty="0" smtClean="0"/>
              <a:t>0</a:t>
            </a:r>
            <a:r>
              <a:rPr lang="zh-CN" altLang="en-US" dirty="0" smtClean="0"/>
              <a:t>表示方向</a:t>
            </a:r>
            <a:endParaRPr lang="en-US" altLang="zh-CN" dirty="0"/>
          </a:p>
          <a:p>
            <a:pPr>
              <a:buNone/>
            </a:pPr>
            <a:endParaRPr lang="en-US" altLang="zh-CN" dirty="0" smtClean="0"/>
          </a:p>
          <a:p>
            <a:pPr>
              <a:buNone/>
            </a:pPr>
            <a:endParaRPr lang="en-US" altLang="zh-CN" dirty="0" smtClean="0"/>
          </a:p>
          <a:p>
            <a:pPr>
              <a:buNone/>
            </a:pPr>
            <a:endParaRPr lang="en-US" altLang="zh-CN" dirty="0"/>
          </a:p>
          <a:p>
            <a:pPr>
              <a:buNone/>
            </a:pPr>
            <a:r>
              <a:rPr lang="zh-CN" altLang="en-US" dirty="0" smtClean="0"/>
              <a:t>平移</a:t>
            </a:r>
            <a:r>
              <a:rPr lang="zh-CN" altLang="en-US" dirty="0"/>
              <a:t>矩阵的逆矩阵</a:t>
            </a:r>
            <a:r>
              <a:rPr lang="en-US" altLang="zh-CN" dirty="0"/>
              <a:t>:</a:t>
            </a:r>
          </a:p>
          <a:p>
            <a:pPr>
              <a:buNone/>
            </a:pPr>
            <a:endParaRPr lang="en-US" altLang="zh-CN" dirty="0"/>
          </a:p>
          <a:p>
            <a:pPr>
              <a:buNone/>
            </a:pPr>
            <a:endParaRPr lang="en-US" altLang="zh-CN" dirty="0"/>
          </a:p>
          <a:p>
            <a:pPr>
              <a:buNone/>
            </a:pPr>
            <a:r>
              <a:rPr lang="zh-CN" altLang="en-US" dirty="0"/>
              <a:t>可以看出它</a:t>
            </a:r>
            <a:r>
              <a:rPr lang="zh-CN" altLang="en-US" b="1" dirty="0"/>
              <a:t>不是正交矩阵</a:t>
            </a:r>
          </a:p>
        </p:txBody>
      </p:sp>
      <p:graphicFrame>
        <p:nvGraphicFramePr>
          <p:cNvPr id="4" name="对象 3"/>
          <p:cNvGraphicFramePr>
            <a:graphicFrameLocks noChangeAspect="1"/>
          </p:cNvGraphicFramePr>
          <p:nvPr/>
        </p:nvGraphicFramePr>
        <p:xfrm>
          <a:off x="2699792" y="1628800"/>
          <a:ext cx="2197100" cy="1465262"/>
        </p:xfrm>
        <a:graphic>
          <a:graphicData uri="http://schemas.openxmlformats.org/presentationml/2006/ole">
            <mc:AlternateContent xmlns:mc="http://schemas.openxmlformats.org/markup-compatibility/2006">
              <mc:Choice xmlns:v="urn:schemas-microsoft-com:vml" Requires="v">
                <p:oleObj spid="_x0000_s106903" name="Equation" r:id="rId3" imgW="1371600" imgH="914400" progId="Equation.3">
                  <p:embed/>
                </p:oleObj>
              </mc:Choice>
              <mc:Fallback>
                <p:oleObj name="Equation" r:id="rId3" imgW="1371600" imgH="914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1628800"/>
                        <a:ext cx="2197100" cy="1465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3" name="Object 3"/>
          <p:cNvGraphicFramePr>
            <a:graphicFrameLocks noChangeAspect="1"/>
          </p:cNvGraphicFramePr>
          <p:nvPr>
            <p:extLst>
              <p:ext uri="{D42A27DB-BD31-4B8C-83A1-F6EECF244321}">
                <p14:modId xmlns:p14="http://schemas.microsoft.com/office/powerpoint/2010/main" val="3564869892"/>
              </p:ext>
            </p:extLst>
          </p:nvPr>
        </p:nvGraphicFramePr>
        <p:xfrm>
          <a:off x="5411788" y="1628775"/>
          <a:ext cx="1957387" cy="1368425"/>
        </p:xfrm>
        <a:graphic>
          <a:graphicData uri="http://schemas.openxmlformats.org/presentationml/2006/ole">
            <mc:AlternateContent xmlns:mc="http://schemas.openxmlformats.org/markup-compatibility/2006">
              <mc:Choice xmlns:v="urn:schemas-microsoft-com:vml" Requires="v">
                <p:oleObj spid="_x0000_s106904" name="公式" r:id="rId5" imgW="1307880" imgH="914400" progId="Equation.3">
                  <p:embed/>
                </p:oleObj>
              </mc:Choice>
              <mc:Fallback>
                <p:oleObj name="公式" r:id="rId5" imgW="1307880" imgH="914400" progId="Equation.3">
                  <p:embed/>
                  <p:pic>
                    <p:nvPicPr>
                      <p:cNvPr id="0" name="Picture 3"/>
                      <p:cNvPicPr>
                        <a:picLocks noChangeAspect="1" noChangeArrowheads="1"/>
                      </p:cNvPicPr>
                      <p:nvPr/>
                    </p:nvPicPr>
                    <p:blipFill>
                      <a:blip r:embed="rId6"/>
                      <a:srcRect/>
                      <a:stretch>
                        <a:fillRect/>
                      </a:stretch>
                    </p:blipFill>
                    <p:spPr bwMode="auto">
                      <a:xfrm>
                        <a:off x="5411788" y="1628775"/>
                        <a:ext cx="1957387"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4" name="Object 4"/>
          <p:cNvGraphicFramePr>
            <a:graphicFrameLocks noChangeAspect="1"/>
          </p:cNvGraphicFramePr>
          <p:nvPr/>
        </p:nvGraphicFramePr>
        <p:xfrm>
          <a:off x="1259632" y="1628800"/>
          <a:ext cx="900100" cy="1440160"/>
        </p:xfrm>
        <a:graphic>
          <a:graphicData uri="http://schemas.openxmlformats.org/presentationml/2006/ole">
            <mc:AlternateContent xmlns:mc="http://schemas.openxmlformats.org/markup-compatibility/2006">
              <mc:Choice xmlns:v="urn:schemas-microsoft-com:vml" Requires="v">
                <p:oleObj spid="_x0000_s106905" name="Equation" r:id="rId7" imgW="571320" imgH="914400" progId="Equation.3">
                  <p:embed/>
                </p:oleObj>
              </mc:Choice>
              <mc:Fallback>
                <p:oleObj name="Equation" r:id="rId7" imgW="571320" imgH="9144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9632" y="1628800"/>
                        <a:ext cx="900100"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5" name="Object 5"/>
          <p:cNvGraphicFramePr>
            <a:graphicFrameLocks noChangeAspect="1"/>
          </p:cNvGraphicFramePr>
          <p:nvPr>
            <p:extLst>
              <p:ext uri="{D42A27DB-BD31-4B8C-83A1-F6EECF244321}">
                <p14:modId xmlns:p14="http://schemas.microsoft.com/office/powerpoint/2010/main" val="2122165423"/>
              </p:ext>
            </p:extLst>
          </p:nvPr>
        </p:nvGraphicFramePr>
        <p:xfrm>
          <a:off x="2820060" y="4149080"/>
          <a:ext cx="1020763" cy="1439863"/>
        </p:xfrm>
        <a:graphic>
          <a:graphicData uri="http://schemas.openxmlformats.org/presentationml/2006/ole">
            <mc:AlternateContent xmlns:mc="http://schemas.openxmlformats.org/markup-compatibility/2006">
              <mc:Choice xmlns:v="urn:schemas-microsoft-com:vml" Requires="v">
                <p:oleObj spid="_x0000_s106906" name="Equation" r:id="rId9" imgW="647640" imgH="914400" progId="Equation.3">
                  <p:embed/>
                </p:oleObj>
              </mc:Choice>
              <mc:Fallback>
                <p:oleObj name="Equation" r:id="rId9" imgW="647640" imgH="9144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20060" y="4149080"/>
                        <a:ext cx="1020763"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p:cNvSpPr txBox="1"/>
          <p:nvPr/>
        </p:nvSpPr>
        <p:spPr>
          <a:xfrm>
            <a:off x="3131840" y="1257360"/>
            <a:ext cx="1480875" cy="369332"/>
          </a:xfrm>
          <a:prstGeom prst="rect">
            <a:avLst/>
          </a:prstGeom>
          <a:noFill/>
        </p:spPr>
        <p:txBody>
          <a:bodyPr wrap="square" rtlCol="0">
            <a:spAutoFit/>
          </a:bodyPr>
          <a:lstStyle/>
          <a:p>
            <a:r>
              <a:rPr lang="zh-CN" altLang="en-US" dirty="0" smtClean="0"/>
              <a:t>平移一个点</a:t>
            </a:r>
            <a:endParaRPr lang="zh-CN" altLang="en-US" dirty="0"/>
          </a:p>
        </p:txBody>
      </p:sp>
      <p:sp>
        <p:nvSpPr>
          <p:cNvPr id="8" name="TextBox 7"/>
          <p:cNvSpPr txBox="1"/>
          <p:nvPr/>
        </p:nvSpPr>
        <p:spPr>
          <a:xfrm>
            <a:off x="5508104" y="1239697"/>
            <a:ext cx="1800200" cy="369332"/>
          </a:xfrm>
          <a:prstGeom prst="rect">
            <a:avLst/>
          </a:prstGeom>
          <a:noFill/>
        </p:spPr>
        <p:txBody>
          <a:bodyPr wrap="square" rtlCol="0">
            <a:spAutoFit/>
          </a:bodyPr>
          <a:lstStyle/>
          <a:p>
            <a:r>
              <a:rPr lang="zh-CN" altLang="en-US" dirty="0" smtClean="0"/>
              <a:t>平移一个方向</a:t>
            </a:r>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4"/>
            <a:ext cx="8229600" cy="5361459"/>
          </a:xfrm>
        </p:spPr>
        <p:txBody>
          <a:bodyPr/>
          <a:lstStyle/>
          <a:p>
            <a:r>
              <a:rPr lang="zh-CN" altLang="en-US" dirty="0"/>
              <a:t>缩放矩阵</a:t>
            </a:r>
            <a:endParaRPr lang="en-US" altLang="zh-CN" dirty="0"/>
          </a:p>
          <a:p>
            <a:endParaRPr lang="en-US" altLang="zh-CN" dirty="0"/>
          </a:p>
          <a:p>
            <a:endParaRPr lang="en-US" altLang="zh-CN" dirty="0"/>
          </a:p>
          <a:p>
            <a:endParaRPr lang="en-US" altLang="zh-CN" dirty="0"/>
          </a:p>
          <a:p>
            <a:pPr>
              <a:buNone/>
            </a:pPr>
            <a:endParaRPr lang="en-US" altLang="zh-CN" dirty="0"/>
          </a:p>
          <a:p>
            <a:pPr>
              <a:buNone/>
            </a:pPr>
            <a:endParaRPr lang="en-US" altLang="zh-CN" dirty="0"/>
          </a:p>
          <a:p>
            <a:pPr>
              <a:buNone/>
            </a:pPr>
            <a:r>
              <a:rPr lang="zh-CN" altLang="en-US" dirty="0"/>
              <a:t>缩放矩阵的逆矩阵</a:t>
            </a:r>
            <a:r>
              <a:rPr lang="en-US" altLang="zh-CN" dirty="0"/>
              <a:t>:</a:t>
            </a:r>
          </a:p>
          <a:p>
            <a:pPr>
              <a:buNone/>
            </a:pPr>
            <a:r>
              <a:rPr lang="zh-CN" altLang="en-US" dirty="0"/>
              <a:t>可以看出它</a:t>
            </a:r>
            <a:r>
              <a:rPr lang="zh-CN" altLang="en-US" b="1" dirty="0"/>
              <a:t>不是正交矩阵</a:t>
            </a:r>
          </a:p>
          <a:p>
            <a:endParaRPr lang="en-US" altLang="zh-CN" dirty="0"/>
          </a:p>
        </p:txBody>
      </p:sp>
      <p:graphicFrame>
        <p:nvGraphicFramePr>
          <p:cNvPr id="21507" name="Object 3"/>
          <p:cNvGraphicFramePr>
            <a:graphicFrameLocks noChangeAspect="1"/>
          </p:cNvGraphicFramePr>
          <p:nvPr/>
        </p:nvGraphicFramePr>
        <p:xfrm>
          <a:off x="1209675" y="1628775"/>
          <a:ext cx="1000125" cy="1439863"/>
        </p:xfrm>
        <a:graphic>
          <a:graphicData uri="http://schemas.openxmlformats.org/presentationml/2006/ole">
            <mc:AlternateContent xmlns:mc="http://schemas.openxmlformats.org/markup-compatibility/2006">
              <mc:Choice xmlns:v="urn:schemas-microsoft-com:vml" Requires="v">
                <p:oleObj spid="_x0000_s94617" name="Equation" r:id="rId3" imgW="634680" imgH="914400" progId="Equation.3">
                  <p:embed/>
                </p:oleObj>
              </mc:Choice>
              <mc:Fallback>
                <p:oleObj name="Equation" r:id="rId3" imgW="634680" imgH="9144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675" y="1628775"/>
                        <a:ext cx="1000125"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8" name="Object 4"/>
          <p:cNvGraphicFramePr>
            <a:graphicFrameLocks noChangeAspect="1"/>
          </p:cNvGraphicFramePr>
          <p:nvPr/>
        </p:nvGraphicFramePr>
        <p:xfrm>
          <a:off x="2751138" y="1628775"/>
          <a:ext cx="2095500" cy="1465263"/>
        </p:xfrm>
        <a:graphic>
          <a:graphicData uri="http://schemas.openxmlformats.org/presentationml/2006/ole">
            <mc:AlternateContent xmlns:mc="http://schemas.openxmlformats.org/markup-compatibility/2006">
              <mc:Choice xmlns:v="urn:schemas-microsoft-com:vml" Requires="v">
                <p:oleObj spid="_x0000_s94618" name="Equation" r:id="rId5" imgW="1307880" imgH="914400" progId="Equation.3">
                  <p:embed/>
                </p:oleObj>
              </mc:Choice>
              <mc:Fallback>
                <p:oleObj name="Equation" r:id="rId5" imgW="1307880" imgH="91440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1138" y="1628775"/>
                        <a:ext cx="2095500" cy="1465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9" name="Object 5"/>
          <p:cNvGraphicFramePr>
            <a:graphicFrameLocks noChangeAspect="1"/>
          </p:cNvGraphicFramePr>
          <p:nvPr/>
        </p:nvGraphicFramePr>
        <p:xfrm>
          <a:off x="5411788" y="1628775"/>
          <a:ext cx="2060032" cy="1440185"/>
        </p:xfrm>
        <a:graphic>
          <a:graphicData uri="http://schemas.openxmlformats.org/presentationml/2006/ole">
            <mc:AlternateContent xmlns:mc="http://schemas.openxmlformats.org/markup-compatibility/2006">
              <mc:Choice xmlns:v="urn:schemas-microsoft-com:vml" Requires="v">
                <p:oleObj spid="_x0000_s94619" name="Equation" r:id="rId7" imgW="1307880" imgH="914400" progId="Equation.3">
                  <p:embed/>
                </p:oleObj>
              </mc:Choice>
              <mc:Fallback>
                <p:oleObj name="Equation" r:id="rId7" imgW="1307880" imgH="914400" progId="Equation.3">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1788" y="1628775"/>
                        <a:ext cx="2060032" cy="1440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12" name="Object 8"/>
          <p:cNvGraphicFramePr>
            <a:graphicFrameLocks noChangeAspect="1"/>
          </p:cNvGraphicFramePr>
          <p:nvPr/>
        </p:nvGraphicFramePr>
        <p:xfrm>
          <a:off x="5652120" y="3284984"/>
          <a:ext cx="1060450" cy="2319338"/>
        </p:xfrm>
        <a:graphic>
          <a:graphicData uri="http://schemas.openxmlformats.org/presentationml/2006/ole">
            <mc:AlternateContent xmlns:mc="http://schemas.openxmlformats.org/markup-compatibility/2006">
              <mc:Choice xmlns:v="urn:schemas-microsoft-com:vml" Requires="v">
                <p:oleObj spid="_x0000_s94620" name="Equation" r:id="rId9" imgW="672840" imgH="1473120" progId="Equation.3">
                  <p:embed/>
                </p:oleObj>
              </mc:Choice>
              <mc:Fallback>
                <p:oleObj name="Equation" r:id="rId9" imgW="672840" imgH="1473120" progId="Equation.3">
                  <p:embed/>
                  <p:pic>
                    <p:nvPicPr>
                      <p:cNvPr id="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2120" y="3284984"/>
                        <a:ext cx="1060450" cy="231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4"/>
            <a:ext cx="8229600" cy="5361459"/>
          </a:xfrm>
        </p:spPr>
        <p:txBody>
          <a:bodyPr/>
          <a:lstStyle/>
          <a:p>
            <a:r>
              <a:rPr lang="zh-CN" altLang="en-US" dirty="0"/>
              <a:t>旋转矩阵</a:t>
            </a:r>
            <a:endParaRPr lang="en-US" altLang="zh-CN" dirty="0"/>
          </a:p>
          <a:p>
            <a:pPr>
              <a:buNone/>
            </a:pPr>
            <a:endParaRPr lang="en-US" altLang="zh-CN" dirty="0"/>
          </a:p>
          <a:p>
            <a:pPr>
              <a:buNone/>
            </a:pPr>
            <a:r>
              <a:rPr lang="zh-CN" altLang="en-US" dirty="0"/>
              <a:t>绕</a:t>
            </a:r>
            <a:r>
              <a:rPr lang="en-US" altLang="zh-CN" dirty="0"/>
              <a:t>x</a:t>
            </a:r>
            <a:r>
              <a:rPr lang="zh-CN" altLang="en-US" dirty="0"/>
              <a:t>轴旋转的矩阵</a:t>
            </a:r>
            <a:r>
              <a:rPr lang="en-US" altLang="zh-CN" dirty="0"/>
              <a:t>:</a:t>
            </a:r>
          </a:p>
          <a:p>
            <a:pPr>
              <a:buNone/>
            </a:pPr>
            <a:endParaRPr lang="en-US" altLang="zh-CN" dirty="0"/>
          </a:p>
          <a:p>
            <a:pPr>
              <a:buNone/>
            </a:pPr>
            <a:endParaRPr lang="en-US" altLang="zh-CN" dirty="0"/>
          </a:p>
          <a:p>
            <a:pPr>
              <a:buNone/>
            </a:pPr>
            <a:endParaRPr lang="en-US" altLang="zh-CN" dirty="0"/>
          </a:p>
          <a:p>
            <a:pPr>
              <a:buNone/>
            </a:pPr>
            <a:r>
              <a:rPr lang="zh-CN" altLang="en-US" dirty="0"/>
              <a:t>绕</a:t>
            </a:r>
            <a:r>
              <a:rPr lang="en-US" altLang="zh-CN" dirty="0"/>
              <a:t>y</a:t>
            </a:r>
            <a:r>
              <a:rPr lang="zh-CN" altLang="en-US" dirty="0"/>
              <a:t>轴旋转的矩阵</a:t>
            </a:r>
            <a:r>
              <a:rPr lang="en-US" altLang="zh-CN" dirty="0"/>
              <a:t>:</a:t>
            </a:r>
            <a:endParaRPr lang="zh-CN" altLang="en-US" dirty="0"/>
          </a:p>
          <a:p>
            <a:pPr>
              <a:buNone/>
            </a:pPr>
            <a:endParaRPr lang="zh-CN" altLang="en-US" dirty="0"/>
          </a:p>
        </p:txBody>
      </p:sp>
      <p:graphicFrame>
        <p:nvGraphicFramePr>
          <p:cNvPr id="22530" name="Object 2"/>
          <p:cNvGraphicFramePr>
            <a:graphicFrameLocks noChangeAspect="1"/>
          </p:cNvGraphicFramePr>
          <p:nvPr/>
        </p:nvGraphicFramePr>
        <p:xfrm>
          <a:off x="3889375" y="1341438"/>
          <a:ext cx="3286125" cy="1849437"/>
        </p:xfrm>
        <a:graphic>
          <a:graphicData uri="http://schemas.openxmlformats.org/presentationml/2006/ole">
            <mc:AlternateContent xmlns:mc="http://schemas.openxmlformats.org/markup-compatibility/2006">
              <mc:Choice xmlns:v="urn:schemas-microsoft-com:vml" Requires="v">
                <p:oleObj spid="_x0000_s95438" name="Equation" r:id="rId3" imgW="1625400" imgH="914400" progId="Equation.3">
                  <p:embed/>
                </p:oleObj>
              </mc:Choice>
              <mc:Fallback>
                <p:oleObj name="Equation" r:id="rId3" imgW="1625400" imgH="914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9375" y="1341438"/>
                        <a:ext cx="3286125" cy="184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1" name="Object 3"/>
          <p:cNvGraphicFramePr>
            <a:graphicFrameLocks noChangeAspect="1"/>
          </p:cNvGraphicFramePr>
          <p:nvPr>
            <p:extLst>
              <p:ext uri="{D42A27DB-BD31-4B8C-83A1-F6EECF244321}">
                <p14:modId xmlns:p14="http://schemas.microsoft.com/office/powerpoint/2010/main" val="3732147537"/>
              </p:ext>
            </p:extLst>
          </p:nvPr>
        </p:nvGraphicFramePr>
        <p:xfrm>
          <a:off x="3659188" y="3789363"/>
          <a:ext cx="3748087" cy="1849437"/>
        </p:xfrm>
        <a:graphic>
          <a:graphicData uri="http://schemas.openxmlformats.org/presentationml/2006/ole">
            <mc:AlternateContent xmlns:mc="http://schemas.openxmlformats.org/markup-compatibility/2006">
              <mc:Choice xmlns:v="urn:schemas-microsoft-com:vml" Requires="v">
                <p:oleObj spid="_x0000_s95439" name="公式" r:id="rId5" imgW="1854000" imgH="914400" progId="Equation.3">
                  <p:embed/>
                </p:oleObj>
              </mc:Choice>
              <mc:Fallback>
                <p:oleObj name="公式" r:id="rId5" imgW="1854000" imgH="914400" progId="Equation.3">
                  <p:embed/>
                  <p:pic>
                    <p:nvPicPr>
                      <p:cNvPr id="0" name="Picture 3"/>
                      <p:cNvPicPr>
                        <a:picLocks noChangeAspect="1" noChangeArrowheads="1"/>
                      </p:cNvPicPr>
                      <p:nvPr/>
                    </p:nvPicPr>
                    <p:blipFill>
                      <a:blip r:embed="rId6"/>
                      <a:srcRect/>
                      <a:stretch>
                        <a:fillRect/>
                      </a:stretch>
                    </p:blipFill>
                    <p:spPr bwMode="auto">
                      <a:xfrm>
                        <a:off x="3659188" y="3789363"/>
                        <a:ext cx="3748087" cy="184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5721499"/>
          </a:xfrm>
        </p:spPr>
        <p:txBody>
          <a:bodyPr/>
          <a:lstStyle/>
          <a:p>
            <a:pPr marL="0" indent="0">
              <a:buNone/>
            </a:pPr>
            <a:endParaRPr lang="en-US" altLang="zh-CN" dirty="0"/>
          </a:p>
          <a:p>
            <a:pPr marL="0" indent="0">
              <a:buNone/>
            </a:pPr>
            <a:endParaRPr lang="en-US" altLang="zh-CN" dirty="0"/>
          </a:p>
          <a:p>
            <a:pPr marL="0" indent="0">
              <a:buNone/>
            </a:pPr>
            <a:r>
              <a:rPr lang="zh-CN" altLang="en-US" dirty="0"/>
              <a:t>绕</a:t>
            </a:r>
            <a:r>
              <a:rPr lang="en-US" altLang="zh-CN" dirty="0"/>
              <a:t>z</a:t>
            </a:r>
            <a:r>
              <a:rPr lang="zh-CN" altLang="en-US" dirty="0"/>
              <a:t>轴旋转的矩阵</a:t>
            </a:r>
            <a:r>
              <a:rPr lang="en-US" altLang="zh-CN" dirty="0"/>
              <a:t>:</a:t>
            </a:r>
            <a:endParaRPr lang="zh-CN" altLang="en-US" dirty="0"/>
          </a:p>
          <a:p>
            <a:pPr marL="0" indent="0">
              <a:buNone/>
            </a:pPr>
            <a:endParaRPr lang="en-US" altLang="zh-CN" dirty="0"/>
          </a:p>
          <a:p>
            <a:pPr marL="0" indent="0">
              <a:buNone/>
            </a:pPr>
            <a:endParaRPr lang="en-US" altLang="zh-CN" dirty="0"/>
          </a:p>
          <a:p>
            <a:pPr marL="0" indent="0">
              <a:buNone/>
            </a:pPr>
            <a:r>
              <a:rPr lang="zh-CN" altLang="en-US" dirty="0"/>
              <a:t>根据正交矩阵的性质</a:t>
            </a:r>
            <a:r>
              <a:rPr lang="en-US" altLang="zh-CN" dirty="0"/>
              <a:t>,</a:t>
            </a:r>
            <a:r>
              <a:rPr lang="zh-CN" altLang="en-US" dirty="0"/>
              <a:t>可以证明</a:t>
            </a:r>
            <a:r>
              <a:rPr lang="zh-CN" altLang="en-US" b="1" dirty="0"/>
              <a:t>旋转矩阵是正交矩阵</a:t>
            </a:r>
            <a:r>
              <a:rPr lang="en-US" altLang="zh-CN" dirty="0"/>
              <a:t>,</a:t>
            </a:r>
            <a:r>
              <a:rPr lang="zh-CN" altLang="en-US" dirty="0"/>
              <a:t>所以它的</a:t>
            </a:r>
            <a:r>
              <a:rPr lang="zh-CN" altLang="en-US" b="1" dirty="0"/>
              <a:t>逆矩阵是它的转置矩阵</a:t>
            </a:r>
            <a:r>
              <a:rPr lang="zh-CN" altLang="en-US" dirty="0"/>
              <a:t>。</a:t>
            </a:r>
          </a:p>
        </p:txBody>
      </p:sp>
      <p:graphicFrame>
        <p:nvGraphicFramePr>
          <p:cNvPr id="2" name="对象 1"/>
          <p:cNvGraphicFramePr>
            <a:graphicFrameLocks noChangeAspect="1"/>
          </p:cNvGraphicFramePr>
          <p:nvPr>
            <p:extLst>
              <p:ext uri="{D42A27DB-BD31-4B8C-83A1-F6EECF244321}">
                <p14:modId xmlns:p14="http://schemas.microsoft.com/office/powerpoint/2010/main" val="536656272"/>
              </p:ext>
            </p:extLst>
          </p:nvPr>
        </p:nvGraphicFramePr>
        <p:xfrm>
          <a:off x="4130675" y="981075"/>
          <a:ext cx="3619500" cy="1849438"/>
        </p:xfrm>
        <a:graphic>
          <a:graphicData uri="http://schemas.openxmlformats.org/presentationml/2006/ole">
            <mc:AlternateContent xmlns:mc="http://schemas.openxmlformats.org/markup-compatibility/2006">
              <mc:Choice xmlns:v="urn:schemas-microsoft-com:vml" Requires="v">
                <p:oleObj spid="_x0000_s107622" name="公式" r:id="rId3" imgW="1790640" imgH="914400" progId="Equation.3">
                  <p:embed/>
                </p:oleObj>
              </mc:Choice>
              <mc:Fallback>
                <p:oleObj name="公式" r:id="rId3" imgW="1790640" imgH="914400" progId="Equation.3">
                  <p:embed/>
                  <p:pic>
                    <p:nvPicPr>
                      <p:cNvPr id="0" name="Object 3"/>
                      <p:cNvPicPr>
                        <a:picLocks noChangeAspect="1" noChangeArrowheads="1"/>
                      </p:cNvPicPr>
                      <p:nvPr/>
                    </p:nvPicPr>
                    <p:blipFill>
                      <a:blip r:embed="rId4"/>
                      <a:srcRect/>
                      <a:stretch>
                        <a:fillRect/>
                      </a:stretch>
                    </p:blipFill>
                    <p:spPr bwMode="auto">
                      <a:xfrm>
                        <a:off x="4130675" y="981075"/>
                        <a:ext cx="3619500"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4"/>
            <a:ext cx="8229600" cy="5361459"/>
          </a:xfrm>
        </p:spPr>
        <p:txBody>
          <a:bodyPr/>
          <a:lstStyle/>
          <a:p>
            <a:r>
              <a:rPr lang="zh-CN" altLang="en-US" dirty="0"/>
              <a:t>复合矩阵</a:t>
            </a:r>
            <a:endParaRPr lang="en-US" altLang="zh-CN" dirty="0"/>
          </a:p>
          <a:p>
            <a:pPr marL="0" indent="0">
              <a:buNone/>
            </a:pPr>
            <a:r>
              <a:rPr lang="zh-CN" altLang="en-US" dirty="0"/>
              <a:t>矩阵的</a:t>
            </a:r>
            <a:r>
              <a:rPr lang="zh-CN" altLang="en-US"/>
              <a:t>复合</a:t>
            </a:r>
            <a:r>
              <a:rPr lang="zh-CN" altLang="en-US" smtClean="0"/>
              <a:t>就是将变换矩阵</a:t>
            </a:r>
            <a:r>
              <a:rPr lang="zh-CN" altLang="en-US" dirty="0"/>
              <a:t>串联的过程。如：</a:t>
            </a:r>
            <a:endParaRPr lang="en-US" altLang="zh-CN" dirty="0"/>
          </a:p>
          <a:p>
            <a:pPr marL="0" indent="0">
              <a:buNone/>
            </a:pPr>
            <a:endParaRPr lang="en-US" altLang="zh-CN" dirty="0"/>
          </a:p>
          <a:p>
            <a:pPr marL="0" indent="0">
              <a:buNone/>
            </a:pPr>
            <a:endParaRPr lang="en-US" altLang="zh-CN" dirty="0"/>
          </a:p>
          <a:p>
            <a:pPr marL="0" indent="0">
              <a:buNone/>
            </a:pPr>
            <a:r>
              <a:rPr lang="zh-CN" altLang="en-US" dirty="0"/>
              <a:t>由于矩阵的乘法是不满足交换律的</a:t>
            </a:r>
            <a:r>
              <a:rPr lang="en-US" altLang="zh-CN" dirty="0"/>
              <a:t>,</a:t>
            </a:r>
            <a:r>
              <a:rPr lang="zh-CN" altLang="en-US" dirty="0"/>
              <a:t>所以复合的</a:t>
            </a:r>
            <a:r>
              <a:rPr lang="zh-CN" altLang="en-US" b="1" dirty="0"/>
              <a:t>顺序非常重要</a:t>
            </a:r>
            <a:r>
              <a:rPr lang="en-US" altLang="zh-CN" dirty="0"/>
              <a:t>,</a:t>
            </a:r>
            <a:r>
              <a:rPr lang="zh-CN" altLang="en-US" dirty="0"/>
              <a:t>不同的顺序可能得到不同的结果。例如</a:t>
            </a:r>
            <a:r>
              <a:rPr lang="en-US" altLang="zh-CN" dirty="0"/>
              <a:t>:</a:t>
            </a:r>
            <a:r>
              <a:rPr lang="zh-CN" altLang="en-US" dirty="0"/>
              <a:t>假设你现在往前走</a:t>
            </a:r>
            <a:r>
              <a:rPr lang="en-US" altLang="zh-CN" dirty="0"/>
              <a:t>10</a:t>
            </a:r>
            <a:r>
              <a:rPr lang="zh-CN" altLang="en-US" dirty="0"/>
              <a:t>米，然后左转和你先左转然后再往前走</a:t>
            </a:r>
            <a:r>
              <a:rPr lang="en-US" altLang="zh-CN" dirty="0"/>
              <a:t>10</a:t>
            </a:r>
            <a:r>
              <a:rPr lang="zh-CN" altLang="en-US" dirty="0"/>
              <a:t>米，到达的目的地完全不一样。本质上就是矩阵乘法不满足交换律。</a:t>
            </a:r>
            <a:endParaRPr lang="en-US" altLang="zh-CN" dirty="0"/>
          </a:p>
        </p:txBody>
      </p:sp>
      <p:graphicFrame>
        <p:nvGraphicFramePr>
          <p:cNvPr id="2" name="对象 1"/>
          <p:cNvGraphicFramePr>
            <a:graphicFrameLocks noChangeAspect="1"/>
          </p:cNvGraphicFramePr>
          <p:nvPr>
            <p:extLst>
              <p:ext uri="{D42A27DB-BD31-4B8C-83A1-F6EECF244321}">
                <p14:modId xmlns:p14="http://schemas.microsoft.com/office/powerpoint/2010/main" val="1870774340"/>
              </p:ext>
            </p:extLst>
          </p:nvPr>
        </p:nvGraphicFramePr>
        <p:xfrm>
          <a:off x="2411760" y="2060848"/>
          <a:ext cx="3096344" cy="516057"/>
        </p:xfrm>
        <a:graphic>
          <a:graphicData uri="http://schemas.openxmlformats.org/presentationml/2006/ole">
            <mc:AlternateContent xmlns:mc="http://schemas.openxmlformats.org/markup-compatibility/2006">
              <mc:Choice xmlns:v="urn:schemas-microsoft-com:vml" Requires="v">
                <p:oleObj spid="_x0000_s108640" name="公式" r:id="rId3" imgW="990360" imgH="164880" progId="Equation.3">
                  <p:embed/>
                </p:oleObj>
              </mc:Choice>
              <mc:Fallback>
                <p:oleObj name="公式" r:id="rId3" imgW="990360" imgH="164880" progId="Equation.3">
                  <p:embed/>
                  <p:pic>
                    <p:nvPicPr>
                      <p:cNvPr id="0" name=""/>
                      <p:cNvPicPr/>
                      <p:nvPr/>
                    </p:nvPicPr>
                    <p:blipFill>
                      <a:blip r:embed="rId4"/>
                      <a:stretch>
                        <a:fillRect/>
                      </a:stretch>
                    </p:blipFill>
                    <p:spPr>
                      <a:xfrm>
                        <a:off x="2411760" y="2060848"/>
                        <a:ext cx="3096344" cy="516057"/>
                      </a:xfrm>
                      <a:prstGeom prst="rect">
                        <a:avLst/>
                      </a:prstGeom>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827584" y="764704"/>
            <a:ext cx="8229600" cy="736104"/>
          </a:xfrm>
        </p:spPr>
        <p:txBody>
          <a:bodyPr/>
          <a:lstStyle/>
          <a:p>
            <a:r>
              <a:rPr lang="en-US" altLang="zh-CN" dirty="0"/>
              <a:t>Unity</a:t>
            </a:r>
            <a:r>
              <a:rPr lang="zh-CN" altLang="en-US" dirty="0"/>
              <a:t>中扩展开发出来的</a:t>
            </a:r>
            <a:r>
              <a:rPr lang="en-US" altLang="zh-CN" dirty="0"/>
              <a:t>Excel</a:t>
            </a:r>
            <a:r>
              <a:rPr lang="zh-CN" altLang="en-US" dirty="0"/>
              <a:t>打表工具</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916833"/>
            <a:ext cx="4017073"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1916833"/>
            <a:ext cx="4104456" cy="3699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894622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836712"/>
            <a:ext cx="8147248" cy="5289451"/>
          </a:xfrm>
        </p:spPr>
        <p:txBody>
          <a:bodyPr/>
          <a:lstStyle/>
          <a:p>
            <a:r>
              <a:rPr lang="zh-CN" altLang="en-US" dirty="0"/>
              <a:t>坐标空间的转换</a:t>
            </a:r>
            <a:endParaRPr lang="en-US" altLang="zh-CN" dirty="0"/>
          </a:p>
          <a:p>
            <a:pPr marL="0" indent="0">
              <a:buNone/>
            </a:pPr>
            <a:r>
              <a:rPr lang="zh-CN" altLang="en-US" dirty="0"/>
              <a:t>前面我们已经讲过很多不同的坐标空间。</a:t>
            </a:r>
            <a:endParaRPr lang="en-US" altLang="zh-CN" dirty="0"/>
          </a:p>
          <a:p>
            <a:pPr marL="0" indent="0">
              <a:buNone/>
            </a:pPr>
            <a:r>
              <a:rPr lang="zh-CN" altLang="en-US" dirty="0"/>
              <a:t>在渲染流水线的顶点着色阶段</a:t>
            </a:r>
            <a:r>
              <a:rPr lang="en-US" altLang="zh-CN" dirty="0"/>
              <a:t>,</a:t>
            </a:r>
            <a:r>
              <a:rPr lang="zh-CN" altLang="en-US" dirty="0"/>
              <a:t>我们需要在顶点着色器中将模型的顶点坐标从局部坐标空间变换到齐次裁剪空间。</a:t>
            </a:r>
            <a:r>
              <a:rPr lang="en-US" altLang="zh-CN" dirty="0"/>
              <a:t>GPU</a:t>
            </a:r>
            <a:r>
              <a:rPr lang="zh-CN" altLang="en-US" dirty="0"/>
              <a:t>裁剪后会经过多次变换后，将坐标从齐次裁剪空间变换到屏幕空间。</a:t>
            </a:r>
            <a:endParaRPr lang="en-US" altLang="zh-CN" dirty="0"/>
          </a:p>
          <a:p>
            <a:pPr marL="0" indent="0">
              <a:buNone/>
            </a:pPr>
            <a:endParaRPr lang="en-US" altLang="zh-CN" dirty="0"/>
          </a:p>
          <a:p>
            <a:pPr marL="0" indent="0">
              <a:buNone/>
            </a:pPr>
            <a:r>
              <a:rPr lang="zh-CN" altLang="en-US" dirty="0"/>
              <a:t>两个不同空间到底是如何实现转换的呢</a:t>
            </a:r>
            <a:r>
              <a:rPr lang="en-US" altLang="zh-CN" dirty="0"/>
              <a:t>?</a:t>
            </a:r>
            <a:endParaRPr lang="zh-CN" altLang="en-US" dirty="0"/>
          </a:p>
        </p:txBody>
      </p:sp>
    </p:spTree>
    <p:extLst>
      <p:ext uri="{BB962C8B-B14F-4D97-AF65-F5344CB8AC3E}">
        <p14:creationId xmlns:p14="http://schemas.microsoft.com/office/powerpoint/2010/main" val="1782032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692696"/>
            <a:ext cx="8229600" cy="5505475"/>
          </a:xfrm>
        </p:spPr>
        <p:txBody>
          <a:bodyPr>
            <a:normAutofit lnSpcReduction="10000"/>
          </a:bodyPr>
          <a:lstStyle/>
          <a:p>
            <a:r>
              <a:rPr lang="zh-CN" altLang="en-US" dirty="0"/>
              <a:t>假设有两个空间坐标系 </a:t>
            </a:r>
            <a:r>
              <a:rPr lang="en-US" altLang="zh-CN" dirty="0"/>
              <a:t>P</a:t>
            </a:r>
            <a:r>
              <a:rPr lang="zh-CN" altLang="en-US" dirty="0"/>
              <a:t>和</a:t>
            </a:r>
            <a:r>
              <a:rPr lang="en-US" altLang="zh-CN" dirty="0"/>
              <a:t>C,</a:t>
            </a:r>
            <a:r>
              <a:rPr lang="zh-CN" altLang="en-US" dirty="0"/>
              <a:t>现在我们知道</a:t>
            </a:r>
            <a:endParaRPr lang="en-US" altLang="zh-CN" dirty="0"/>
          </a:p>
          <a:p>
            <a:pPr marL="0" indent="0">
              <a:buNone/>
            </a:pPr>
            <a:r>
              <a:rPr lang="en-US" altLang="zh-CN" dirty="0"/>
              <a:t>C</a:t>
            </a:r>
            <a:r>
              <a:rPr lang="zh-CN" altLang="en-US" dirty="0"/>
              <a:t>的原点和</a:t>
            </a:r>
            <a:r>
              <a:rPr lang="en-US" altLang="zh-CN" dirty="0"/>
              <a:t>3</a:t>
            </a:r>
            <a:r>
              <a:rPr lang="zh-CN" altLang="en-US" dirty="0"/>
              <a:t>个坐标轴在</a:t>
            </a:r>
            <a:r>
              <a:rPr lang="en-US" altLang="zh-CN" dirty="0"/>
              <a:t>P</a:t>
            </a:r>
            <a:r>
              <a:rPr lang="zh-CN" altLang="en-US" dirty="0"/>
              <a:t>下的值为：</a:t>
            </a:r>
            <a:endParaRPr lang="en-US" altLang="zh-CN" dirty="0"/>
          </a:p>
          <a:p>
            <a:pPr marL="0" indent="0">
              <a:buNone/>
            </a:pPr>
            <a:r>
              <a:rPr lang="en-US" altLang="zh-CN" dirty="0"/>
              <a:t>C</a:t>
            </a:r>
            <a:r>
              <a:rPr lang="zh-CN" altLang="en-US" dirty="0"/>
              <a:t>下的任意一个坐标表示为</a:t>
            </a:r>
            <a:r>
              <a:rPr lang="en-US" altLang="zh-CN" dirty="0"/>
              <a:t>:</a:t>
            </a:r>
          </a:p>
          <a:p>
            <a:pPr marL="0" indent="0">
              <a:buNone/>
            </a:pPr>
            <a:r>
              <a:rPr lang="zh-CN" altLang="en-US" dirty="0"/>
              <a:t>那么    在坐标系</a:t>
            </a:r>
            <a:r>
              <a:rPr lang="en-US" altLang="zh-CN" dirty="0"/>
              <a:t>P</a:t>
            </a:r>
            <a:r>
              <a:rPr lang="zh-CN" altLang="en-US" dirty="0"/>
              <a:t>下的坐标，可以理解为</a:t>
            </a:r>
            <a:r>
              <a:rPr lang="en-US" altLang="zh-CN" dirty="0"/>
              <a:t>C</a:t>
            </a:r>
            <a:r>
              <a:rPr lang="zh-CN" altLang="en-US" dirty="0"/>
              <a:t>的坐标原点     沿            分别移动了</a:t>
            </a:r>
            <a:r>
              <a:rPr lang="en-US" altLang="zh-CN" dirty="0" err="1"/>
              <a:t>x,y,z</a:t>
            </a:r>
            <a:r>
              <a:rPr lang="zh-CN" altLang="en-US" dirty="0"/>
              <a:t>个单位。</a:t>
            </a:r>
            <a:endParaRPr lang="en-US" altLang="zh-CN" dirty="0"/>
          </a:p>
          <a:p>
            <a:pPr marL="0" indent="0">
              <a:buNone/>
            </a:pPr>
            <a:r>
              <a:rPr lang="zh-CN" altLang="en-US" dirty="0"/>
              <a:t>如果将      在</a:t>
            </a:r>
            <a:r>
              <a:rPr lang="en-US" altLang="zh-CN" dirty="0"/>
              <a:t>P</a:t>
            </a:r>
            <a:r>
              <a:rPr lang="zh-CN" altLang="en-US" dirty="0"/>
              <a:t>坐标系下记作    </a:t>
            </a:r>
            <a:r>
              <a:rPr lang="en-US" altLang="zh-CN" dirty="0"/>
              <a:t>,</a:t>
            </a:r>
            <a:r>
              <a:rPr lang="zh-CN" altLang="en-US" dirty="0"/>
              <a:t>那么</a:t>
            </a:r>
            <a:r>
              <a:rPr lang="en-US" altLang="zh-CN" dirty="0"/>
              <a:t>:</a:t>
            </a:r>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将其转换成矩阵的形式</a:t>
            </a:r>
            <a:r>
              <a:rPr lang="en-US" altLang="zh-CN" dirty="0"/>
              <a:t>:</a:t>
            </a:r>
          </a:p>
        </p:txBody>
      </p:sp>
      <p:graphicFrame>
        <p:nvGraphicFramePr>
          <p:cNvPr id="4" name="对象 3"/>
          <p:cNvGraphicFramePr>
            <a:graphicFrameLocks noChangeAspect="1"/>
          </p:cNvGraphicFramePr>
          <p:nvPr>
            <p:extLst>
              <p:ext uri="{D42A27DB-BD31-4B8C-83A1-F6EECF244321}">
                <p14:modId xmlns:p14="http://schemas.microsoft.com/office/powerpoint/2010/main" val="3814580989"/>
              </p:ext>
            </p:extLst>
          </p:nvPr>
        </p:nvGraphicFramePr>
        <p:xfrm>
          <a:off x="6804248" y="1340768"/>
          <a:ext cx="1393825" cy="358775"/>
        </p:xfrm>
        <a:graphic>
          <a:graphicData uri="http://schemas.openxmlformats.org/presentationml/2006/ole">
            <mc:AlternateContent xmlns:mc="http://schemas.openxmlformats.org/markup-compatibility/2006">
              <mc:Choice xmlns:v="urn:schemas-microsoft-com:vml" Requires="v">
                <p:oleObj spid="_x0000_s110098" name="公式" r:id="rId3" imgW="736560" imgH="190440" progId="Equation.3">
                  <p:embed/>
                </p:oleObj>
              </mc:Choice>
              <mc:Fallback>
                <p:oleObj name="公式" r:id="rId3" imgW="736560" imgH="190440" progId="Equation.3">
                  <p:embed/>
                  <p:pic>
                    <p:nvPicPr>
                      <p:cNvPr id="0" name=""/>
                      <p:cNvPicPr/>
                      <p:nvPr/>
                    </p:nvPicPr>
                    <p:blipFill>
                      <a:blip r:embed="rId4"/>
                      <a:stretch>
                        <a:fillRect/>
                      </a:stretch>
                    </p:blipFill>
                    <p:spPr>
                      <a:xfrm>
                        <a:off x="6804248" y="1340768"/>
                        <a:ext cx="1393825" cy="35877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6036092"/>
              </p:ext>
            </p:extLst>
          </p:nvPr>
        </p:nvGraphicFramePr>
        <p:xfrm>
          <a:off x="5580112" y="1844824"/>
          <a:ext cx="1733550" cy="381000"/>
        </p:xfrm>
        <a:graphic>
          <a:graphicData uri="http://schemas.openxmlformats.org/presentationml/2006/ole">
            <mc:AlternateContent xmlns:mc="http://schemas.openxmlformats.org/markup-compatibility/2006">
              <mc:Choice xmlns:v="urn:schemas-microsoft-com:vml" Requires="v">
                <p:oleObj spid="_x0000_s110099" name="公式" r:id="rId5" imgW="914400" imgH="203040" progId="Equation.3">
                  <p:embed/>
                </p:oleObj>
              </mc:Choice>
              <mc:Fallback>
                <p:oleObj name="公式" r:id="rId5" imgW="914400" imgH="203040" progId="Equation.3">
                  <p:embed/>
                  <p:pic>
                    <p:nvPicPr>
                      <p:cNvPr id="0" name="对象 3"/>
                      <p:cNvPicPr>
                        <a:picLocks noChangeAspect="1" noChangeArrowheads="1"/>
                      </p:cNvPicPr>
                      <p:nvPr/>
                    </p:nvPicPr>
                    <p:blipFill>
                      <a:blip r:embed="rId6"/>
                      <a:srcRect/>
                      <a:stretch>
                        <a:fillRect/>
                      </a:stretch>
                    </p:blipFill>
                    <p:spPr bwMode="auto">
                      <a:xfrm>
                        <a:off x="5580112" y="1844824"/>
                        <a:ext cx="1733550" cy="381000"/>
                      </a:xfrm>
                      <a:prstGeom prst="rect">
                        <a:avLst/>
                      </a:prstGeom>
                      <a:noFill/>
                      <a:ln>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331141601"/>
              </p:ext>
            </p:extLst>
          </p:nvPr>
        </p:nvGraphicFramePr>
        <p:xfrm>
          <a:off x="1403648" y="2420888"/>
          <a:ext cx="288032" cy="336037"/>
        </p:xfrm>
        <a:graphic>
          <a:graphicData uri="http://schemas.openxmlformats.org/presentationml/2006/ole">
            <mc:AlternateContent xmlns:mc="http://schemas.openxmlformats.org/markup-compatibility/2006">
              <mc:Choice xmlns:v="urn:schemas-microsoft-com:vml" Requires="v">
                <p:oleObj spid="_x0000_s110100" name="公式" r:id="rId7" imgW="152280" imgH="177480" progId="Equation.3">
                  <p:embed/>
                </p:oleObj>
              </mc:Choice>
              <mc:Fallback>
                <p:oleObj name="公式" r:id="rId7" imgW="152280" imgH="177480" progId="Equation.3">
                  <p:embed/>
                  <p:pic>
                    <p:nvPicPr>
                      <p:cNvPr id="0" name=""/>
                      <p:cNvPicPr/>
                      <p:nvPr/>
                    </p:nvPicPr>
                    <p:blipFill>
                      <a:blip r:embed="rId8"/>
                      <a:stretch>
                        <a:fillRect/>
                      </a:stretch>
                    </p:blipFill>
                    <p:spPr>
                      <a:xfrm>
                        <a:off x="1403648" y="2420888"/>
                        <a:ext cx="288032" cy="33603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107246226"/>
              </p:ext>
            </p:extLst>
          </p:nvPr>
        </p:nvGraphicFramePr>
        <p:xfrm>
          <a:off x="3131840" y="2852936"/>
          <a:ext cx="1009650" cy="352425"/>
        </p:xfrm>
        <a:graphic>
          <a:graphicData uri="http://schemas.openxmlformats.org/presentationml/2006/ole">
            <mc:AlternateContent xmlns:mc="http://schemas.openxmlformats.org/markup-compatibility/2006">
              <mc:Choice xmlns:v="urn:schemas-microsoft-com:vml" Requires="v">
                <p:oleObj spid="_x0000_s110101" name="公式" r:id="rId9" imgW="545760" imgH="190440" progId="Equation.3">
                  <p:embed/>
                </p:oleObj>
              </mc:Choice>
              <mc:Fallback>
                <p:oleObj name="公式" r:id="rId9" imgW="545760" imgH="190440" progId="Equation.3">
                  <p:embed/>
                  <p:pic>
                    <p:nvPicPr>
                      <p:cNvPr id="0" name=""/>
                      <p:cNvPicPr/>
                      <p:nvPr/>
                    </p:nvPicPr>
                    <p:blipFill>
                      <a:blip r:embed="rId10"/>
                      <a:stretch>
                        <a:fillRect/>
                      </a:stretch>
                    </p:blipFill>
                    <p:spPr>
                      <a:xfrm>
                        <a:off x="3131840" y="2852936"/>
                        <a:ext cx="1009650" cy="35242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704399399"/>
              </p:ext>
            </p:extLst>
          </p:nvPr>
        </p:nvGraphicFramePr>
        <p:xfrm>
          <a:off x="2267744" y="2852936"/>
          <a:ext cx="311150" cy="311150"/>
        </p:xfrm>
        <a:graphic>
          <a:graphicData uri="http://schemas.openxmlformats.org/presentationml/2006/ole">
            <mc:AlternateContent xmlns:mc="http://schemas.openxmlformats.org/markup-compatibility/2006">
              <mc:Choice xmlns:v="urn:schemas-microsoft-com:vml" Requires="v">
                <p:oleObj spid="_x0000_s110102" name="公式" r:id="rId11" imgW="164880" imgH="164880" progId="Equation.3">
                  <p:embed/>
                </p:oleObj>
              </mc:Choice>
              <mc:Fallback>
                <p:oleObj name="公式" r:id="rId11" imgW="164880" imgH="164880" progId="Equation.3">
                  <p:embed/>
                  <p:pic>
                    <p:nvPicPr>
                      <p:cNvPr id="0" name="对象 3"/>
                      <p:cNvPicPr>
                        <a:picLocks noChangeAspect="1" noChangeArrowheads="1"/>
                      </p:cNvPicPr>
                      <p:nvPr/>
                    </p:nvPicPr>
                    <p:blipFill>
                      <a:blip r:embed="rId12"/>
                      <a:srcRect/>
                      <a:stretch>
                        <a:fillRect/>
                      </a:stretch>
                    </p:blipFill>
                    <p:spPr bwMode="auto">
                      <a:xfrm>
                        <a:off x="2267744" y="2852936"/>
                        <a:ext cx="31115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135270816"/>
              </p:ext>
            </p:extLst>
          </p:nvPr>
        </p:nvGraphicFramePr>
        <p:xfrm>
          <a:off x="1907704" y="3356992"/>
          <a:ext cx="288925" cy="334963"/>
        </p:xfrm>
        <a:graphic>
          <a:graphicData uri="http://schemas.openxmlformats.org/presentationml/2006/ole">
            <mc:AlternateContent xmlns:mc="http://schemas.openxmlformats.org/markup-compatibility/2006">
              <mc:Choice xmlns:v="urn:schemas-microsoft-com:vml" Requires="v">
                <p:oleObj spid="_x0000_s110103" name="公式" r:id="rId13" imgW="152280" imgH="177480" progId="Equation.3">
                  <p:embed/>
                </p:oleObj>
              </mc:Choice>
              <mc:Fallback>
                <p:oleObj name="公式" r:id="rId13" imgW="152280" imgH="177480" progId="Equation.3">
                  <p:embed/>
                  <p:pic>
                    <p:nvPicPr>
                      <p:cNvPr id="0" name="对象 5"/>
                      <p:cNvPicPr>
                        <a:picLocks noChangeAspect="1" noChangeArrowheads="1"/>
                      </p:cNvPicPr>
                      <p:nvPr/>
                    </p:nvPicPr>
                    <p:blipFill>
                      <a:blip r:embed="rId14"/>
                      <a:srcRect/>
                      <a:stretch>
                        <a:fillRect/>
                      </a:stretch>
                    </p:blipFill>
                    <p:spPr bwMode="auto">
                      <a:xfrm>
                        <a:off x="1907704" y="3356992"/>
                        <a:ext cx="2889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590494677"/>
              </p:ext>
            </p:extLst>
          </p:nvPr>
        </p:nvGraphicFramePr>
        <p:xfrm>
          <a:off x="5436096" y="3356992"/>
          <a:ext cx="314325" cy="334963"/>
        </p:xfrm>
        <a:graphic>
          <a:graphicData uri="http://schemas.openxmlformats.org/presentationml/2006/ole">
            <mc:AlternateContent xmlns:mc="http://schemas.openxmlformats.org/markup-compatibility/2006">
              <mc:Choice xmlns:v="urn:schemas-microsoft-com:vml" Requires="v">
                <p:oleObj spid="_x0000_s110104" name="公式" r:id="rId15" imgW="164880" imgH="177480" progId="Equation.3">
                  <p:embed/>
                </p:oleObj>
              </mc:Choice>
              <mc:Fallback>
                <p:oleObj name="公式" r:id="rId15" imgW="164880" imgH="177480" progId="Equation.3">
                  <p:embed/>
                  <p:pic>
                    <p:nvPicPr>
                      <p:cNvPr id="0" name="对象 8"/>
                      <p:cNvPicPr>
                        <a:picLocks noChangeAspect="1" noChangeArrowheads="1"/>
                      </p:cNvPicPr>
                      <p:nvPr/>
                    </p:nvPicPr>
                    <p:blipFill>
                      <a:blip r:embed="rId16"/>
                      <a:srcRect/>
                      <a:stretch>
                        <a:fillRect/>
                      </a:stretch>
                    </p:blipFill>
                    <p:spPr bwMode="auto">
                      <a:xfrm>
                        <a:off x="5436096" y="3356992"/>
                        <a:ext cx="3143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855959152"/>
              </p:ext>
            </p:extLst>
          </p:nvPr>
        </p:nvGraphicFramePr>
        <p:xfrm>
          <a:off x="611560" y="3933056"/>
          <a:ext cx="7352820" cy="1224136"/>
        </p:xfrm>
        <a:graphic>
          <a:graphicData uri="http://schemas.openxmlformats.org/presentationml/2006/ole">
            <mc:AlternateContent xmlns:mc="http://schemas.openxmlformats.org/markup-compatibility/2006">
              <mc:Choice xmlns:v="urn:schemas-microsoft-com:vml" Requires="v">
                <p:oleObj spid="_x0000_s110105" name="公式" r:id="rId17" imgW="3848040" imgH="647640" progId="Equation.3">
                  <p:embed/>
                </p:oleObj>
              </mc:Choice>
              <mc:Fallback>
                <p:oleObj name="公式" r:id="rId17" imgW="3848040" imgH="647640" progId="Equation.3">
                  <p:embed/>
                  <p:pic>
                    <p:nvPicPr>
                      <p:cNvPr id="0" name="对象 4"/>
                      <p:cNvPicPr>
                        <a:picLocks noChangeAspect="1" noChangeArrowheads="1"/>
                      </p:cNvPicPr>
                      <p:nvPr/>
                    </p:nvPicPr>
                    <p:blipFill>
                      <a:blip r:embed="rId18"/>
                      <a:srcRect/>
                      <a:stretch>
                        <a:fillRect/>
                      </a:stretch>
                    </p:blipFill>
                    <p:spPr bwMode="auto">
                      <a:xfrm>
                        <a:off x="611560" y="3933056"/>
                        <a:ext cx="7352820" cy="122413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999783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92696"/>
            <a:ext cx="8229600" cy="5433467"/>
          </a:xfrm>
        </p:spPr>
        <p:txBody>
          <a:bodyPr/>
          <a:lstStyle/>
          <a:p>
            <a:pPr marL="0" indent="0">
              <a:buNone/>
            </a:pPr>
            <a:endParaRPr lang="en-US" altLang="zh-CN" dirty="0"/>
          </a:p>
          <a:p>
            <a:pPr marL="0" indent="0">
              <a:buNone/>
            </a:pP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098995495"/>
              </p:ext>
            </p:extLst>
          </p:nvPr>
        </p:nvGraphicFramePr>
        <p:xfrm>
          <a:off x="1331640" y="764704"/>
          <a:ext cx="5812805" cy="5665544"/>
        </p:xfrm>
        <a:graphic>
          <a:graphicData uri="http://schemas.openxmlformats.org/presentationml/2006/ole">
            <mc:AlternateContent xmlns:mc="http://schemas.openxmlformats.org/markup-compatibility/2006">
              <mc:Choice xmlns:v="urn:schemas-microsoft-com:vml" Requires="v">
                <p:oleObj spid="_x0000_s110646" name="公式" r:id="rId3" imgW="3606480" imgH="3555720" progId="Equation.3">
                  <p:embed/>
                </p:oleObj>
              </mc:Choice>
              <mc:Fallback>
                <p:oleObj name="公式" r:id="rId3" imgW="3606480" imgH="3555720" progId="Equation.3">
                  <p:embed/>
                  <p:pic>
                    <p:nvPicPr>
                      <p:cNvPr id="0" name="对象 10"/>
                      <p:cNvPicPr>
                        <a:picLocks noChangeAspect="1" noChangeArrowheads="1"/>
                      </p:cNvPicPr>
                      <p:nvPr/>
                    </p:nvPicPr>
                    <p:blipFill>
                      <a:blip r:embed="rId4"/>
                      <a:srcRect/>
                      <a:stretch>
                        <a:fillRect/>
                      </a:stretch>
                    </p:blipFill>
                    <p:spPr bwMode="auto">
                      <a:xfrm>
                        <a:off x="1331640" y="764704"/>
                        <a:ext cx="5812805" cy="5665544"/>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42229351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764704"/>
            <a:ext cx="8147248" cy="5361459"/>
          </a:xfrm>
        </p:spPr>
        <p:txBody>
          <a:bodyPr>
            <a:normAutofit fontScale="92500" lnSpcReduction="20000"/>
          </a:bodyPr>
          <a:lstStyle/>
          <a:p>
            <a:r>
              <a:rPr lang="zh-CN" altLang="en-US" dirty="0"/>
              <a:t>由此可见</a:t>
            </a:r>
            <a:r>
              <a:rPr lang="en-US" altLang="zh-CN" dirty="0"/>
              <a:t>,</a:t>
            </a:r>
            <a:r>
              <a:rPr lang="zh-CN" altLang="en-US" dirty="0"/>
              <a:t>空间</a:t>
            </a:r>
            <a:r>
              <a:rPr lang="en-US" altLang="zh-CN" dirty="0"/>
              <a:t>C</a:t>
            </a:r>
            <a:r>
              <a:rPr lang="zh-CN" altLang="en-US" dirty="0"/>
              <a:t>到空间</a:t>
            </a:r>
            <a:r>
              <a:rPr lang="en-US" altLang="zh-CN" dirty="0"/>
              <a:t>P</a:t>
            </a:r>
            <a:r>
              <a:rPr lang="zh-CN" altLang="en-US" dirty="0"/>
              <a:t>的变换</a:t>
            </a:r>
            <a:r>
              <a:rPr lang="en-US" altLang="zh-CN" dirty="0"/>
              <a:t>,</a:t>
            </a:r>
            <a:r>
              <a:rPr lang="zh-CN" altLang="en-US" dirty="0"/>
              <a:t>实际是就是由</a:t>
            </a:r>
            <a:endParaRPr lang="en-US" altLang="zh-CN" dirty="0"/>
          </a:p>
          <a:p>
            <a:pPr marL="0" indent="0">
              <a:buNone/>
            </a:pPr>
            <a:r>
              <a:rPr lang="zh-CN" altLang="en-US" dirty="0"/>
              <a:t>                     构成的一个矩阵。反过来从</a:t>
            </a:r>
            <a:r>
              <a:rPr lang="en-US" altLang="zh-CN" dirty="0"/>
              <a:t>P</a:t>
            </a:r>
            <a:r>
              <a:rPr lang="zh-CN" altLang="en-US" dirty="0"/>
              <a:t>到</a:t>
            </a:r>
            <a:r>
              <a:rPr lang="en-US" altLang="zh-CN" dirty="0"/>
              <a:t>C</a:t>
            </a:r>
            <a:r>
              <a:rPr lang="zh-CN" altLang="en-US" dirty="0"/>
              <a:t>的变</a:t>
            </a:r>
            <a:endParaRPr lang="en-US" altLang="zh-CN" dirty="0"/>
          </a:p>
          <a:p>
            <a:pPr marL="0" indent="0">
              <a:buNone/>
            </a:pPr>
            <a:r>
              <a:rPr lang="en-US" altLang="zh-CN" dirty="0"/>
              <a:t> </a:t>
            </a:r>
            <a:r>
              <a:rPr lang="zh-CN" altLang="en-US" dirty="0"/>
              <a:t>  换，就是这个矩阵的逆矩阵。</a:t>
            </a:r>
            <a:endParaRPr lang="en-US" altLang="zh-CN" dirty="0"/>
          </a:p>
          <a:p>
            <a:r>
              <a:rPr lang="zh-CN" altLang="en-US" dirty="0"/>
              <a:t>如果              都是单位向量</a:t>
            </a:r>
            <a:r>
              <a:rPr lang="en-US" altLang="zh-CN" dirty="0"/>
              <a:t>,</a:t>
            </a:r>
            <a:r>
              <a:rPr lang="zh-CN" altLang="en-US" dirty="0"/>
              <a:t>那么这个矩阵是正交矩阵</a:t>
            </a:r>
            <a:r>
              <a:rPr lang="en-US" altLang="zh-CN" dirty="0"/>
              <a:t>,</a:t>
            </a:r>
            <a:r>
              <a:rPr lang="zh-CN" altLang="en-US" dirty="0"/>
              <a:t>逆矩阵就是其转置矩阵。</a:t>
            </a:r>
            <a:endParaRPr lang="en-US" altLang="zh-CN" dirty="0"/>
          </a:p>
          <a:p>
            <a:endParaRPr lang="en-US" altLang="zh-CN" dirty="0"/>
          </a:p>
          <a:p>
            <a:endParaRPr lang="en-US" altLang="zh-CN" dirty="0"/>
          </a:p>
          <a:p>
            <a:endParaRPr lang="en-US" altLang="zh-CN" dirty="0"/>
          </a:p>
          <a:p>
            <a:r>
              <a:rPr lang="zh-CN" altLang="en-US" dirty="0"/>
              <a:t>所以要保存两个坐标空间之间的变换关系，</a:t>
            </a:r>
            <a:endParaRPr lang="en-US" altLang="zh-CN" dirty="0"/>
          </a:p>
          <a:p>
            <a:pPr marL="0" indent="0">
              <a:buNone/>
            </a:pPr>
            <a:r>
              <a:rPr lang="zh-CN" altLang="en-US" dirty="0"/>
              <a:t>只需要保存一个坐标系在另一个坐标系的原</a:t>
            </a:r>
            <a:endParaRPr lang="en-US" altLang="zh-CN" dirty="0"/>
          </a:p>
          <a:p>
            <a:pPr marL="0" indent="0">
              <a:buNone/>
            </a:pPr>
            <a:r>
              <a:rPr lang="zh-CN" altLang="en-US" dirty="0"/>
              <a:t>点和一组标准正交基，就可以了。</a:t>
            </a:r>
            <a:endParaRPr lang="en-US" altLang="zh-CN" dirty="0"/>
          </a:p>
        </p:txBody>
      </p:sp>
      <p:graphicFrame>
        <p:nvGraphicFramePr>
          <p:cNvPr id="4" name="对象 3"/>
          <p:cNvGraphicFramePr>
            <a:graphicFrameLocks noChangeAspect="1"/>
          </p:cNvGraphicFramePr>
          <p:nvPr>
            <p:extLst>
              <p:ext uri="{D42A27DB-BD31-4B8C-83A1-F6EECF244321}">
                <p14:modId xmlns:p14="http://schemas.microsoft.com/office/powerpoint/2010/main" val="560337189"/>
              </p:ext>
            </p:extLst>
          </p:nvPr>
        </p:nvGraphicFramePr>
        <p:xfrm>
          <a:off x="971600" y="1268760"/>
          <a:ext cx="1393825" cy="358775"/>
        </p:xfrm>
        <a:graphic>
          <a:graphicData uri="http://schemas.openxmlformats.org/presentationml/2006/ole">
            <mc:AlternateContent xmlns:mc="http://schemas.openxmlformats.org/markup-compatibility/2006">
              <mc:Choice xmlns:v="urn:schemas-microsoft-com:vml" Requires="v">
                <p:oleObj spid="_x0000_s111755" name="公式" r:id="rId3" imgW="736560" imgH="190440" progId="Equation.3">
                  <p:embed/>
                </p:oleObj>
              </mc:Choice>
              <mc:Fallback>
                <p:oleObj name="公式" r:id="rId3" imgW="736560" imgH="190440" progId="Equation.3">
                  <p:embed/>
                  <p:pic>
                    <p:nvPicPr>
                      <p:cNvPr id="0" name="对象 3"/>
                      <p:cNvPicPr>
                        <a:picLocks noChangeAspect="1" noChangeArrowheads="1"/>
                      </p:cNvPicPr>
                      <p:nvPr/>
                    </p:nvPicPr>
                    <p:blipFill>
                      <a:blip r:embed="rId4"/>
                      <a:srcRect/>
                      <a:stretch>
                        <a:fillRect/>
                      </a:stretch>
                    </p:blipFill>
                    <p:spPr bwMode="auto">
                      <a:xfrm>
                        <a:off x="971600" y="1268760"/>
                        <a:ext cx="139382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373738048"/>
              </p:ext>
            </p:extLst>
          </p:nvPr>
        </p:nvGraphicFramePr>
        <p:xfrm>
          <a:off x="1835696" y="2132856"/>
          <a:ext cx="1033462" cy="358775"/>
        </p:xfrm>
        <a:graphic>
          <a:graphicData uri="http://schemas.openxmlformats.org/presentationml/2006/ole">
            <mc:AlternateContent xmlns:mc="http://schemas.openxmlformats.org/markup-compatibility/2006">
              <mc:Choice xmlns:v="urn:schemas-microsoft-com:vml" Requires="v">
                <p:oleObj spid="_x0000_s111756" name="公式" r:id="rId5" imgW="545760" imgH="190440" progId="Equation.3">
                  <p:embed/>
                </p:oleObj>
              </mc:Choice>
              <mc:Fallback>
                <p:oleObj name="公式" r:id="rId5" imgW="545760" imgH="190440" progId="Equation.3">
                  <p:embed/>
                  <p:pic>
                    <p:nvPicPr>
                      <p:cNvPr id="0" name="对象 3"/>
                      <p:cNvPicPr>
                        <a:picLocks noChangeAspect="1" noChangeArrowheads="1"/>
                      </p:cNvPicPr>
                      <p:nvPr/>
                    </p:nvPicPr>
                    <p:blipFill>
                      <a:blip r:embed="rId6"/>
                      <a:srcRect/>
                      <a:stretch>
                        <a:fillRect/>
                      </a:stretch>
                    </p:blipFill>
                    <p:spPr bwMode="auto">
                      <a:xfrm>
                        <a:off x="1835696" y="2132856"/>
                        <a:ext cx="10334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464193488"/>
              </p:ext>
            </p:extLst>
          </p:nvPr>
        </p:nvGraphicFramePr>
        <p:xfrm>
          <a:off x="2843808" y="2924944"/>
          <a:ext cx="576262" cy="1298575"/>
        </p:xfrm>
        <a:graphic>
          <a:graphicData uri="http://schemas.openxmlformats.org/presentationml/2006/ole">
            <mc:AlternateContent xmlns:mc="http://schemas.openxmlformats.org/markup-compatibility/2006">
              <mc:Choice xmlns:v="urn:schemas-microsoft-com:vml" Requires="v">
                <p:oleObj spid="_x0000_s111757" name="公式" r:id="rId7" imgW="406080" imgH="914400" progId="Equation.3">
                  <p:embed/>
                </p:oleObj>
              </mc:Choice>
              <mc:Fallback>
                <p:oleObj name="公式" r:id="rId7" imgW="406080" imgH="914400" progId="Equation.3">
                  <p:embed/>
                  <p:pic>
                    <p:nvPicPr>
                      <p:cNvPr id="0" name=""/>
                      <p:cNvPicPr/>
                      <p:nvPr/>
                    </p:nvPicPr>
                    <p:blipFill>
                      <a:blip r:embed="rId8"/>
                      <a:stretch>
                        <a:fillRect/>
                      </a:stretch>
                    </p:blipFill>
                    <p:spPr>
                      <a:xfrm>
                        <a:off x="2843808" y="2924944"/>
                        <a:ext cx="576262" cy="1298575"/>
                      </a:xfrm>
                      <a:prstGeom prst="rect">
                        <a:avLst/>
                      </a:prstGeom>
                    </p:spPr>
                  </p:pic>
                </p:oleObj>
              </mc:Fallback>
            </mc:AlternateContent>
          </a:graphicData>
        </a:graphic>
      </p:graphicFrame>
    </p:spTree>
    <p:extLst>
      <p:ext uri="{BB962C8B-B14F-4D97-AF65-F5344CB8AC3E}">
        <p14:creationId xmlns:p14="http://schemas.microsoft.com/office/powerpoint/2010/main" val="21299819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Unity</a:t>
            </a:r>
            <a:r>
              <a:rPr lang="zh-CN" altLang="en-US" dirty="0" smtClean="0"/>
              <a:t>中的矩阵类</a:t>
            </a:r>
            <a:r>
              <a:rPr lang="en-US" altLang="zh-CN" dirty="0" smtClean="0"/>
              <a:t>Matrix4x4</a:t>
            </a:r>
            <a:endParaRPr lang="zh-CN" altLang="en-US" dirty="0"/>
          </a:p>
        </p:txBody>
      </p:sp>
      <p:sp>
        <p:nvSpPr>
          <p:cNvPr id="3" name="内容占位符 2"/>
          <p:cNvSpPr>
            <a:spLocks noGrp="1"/>
          </p:cNvSpPr>
          <p:nvPr>
            <p:ph idx="1"/>
          </p:nvPr>
        </p:nvSpPr>
        <p:spPr>
          <a:xfrm>
            <a:off x="457200" y="692696"/>
            <a:ext cx="8229600" cy="5976664"/>
          </a:xfrm>
        </p:spPr>
        <p:txBody>
          <a:bodyPr>
            <a:noAutofit/>
          </a:bodyPr>
          <a:lstStyle/>
          <a:p>
            <a:pPr marL="0" indent="0">
              <a:buNone/>
            </a:pPr>
            <a:r>
              <a:rPr lang="en-US" altLang="zh-CN" sz="1400" dirty="0"/>
              <a:t>public </a:t>
            </a:r>
            <a:r>
              <a:rPr lang="en-US" altLang="zh-CN" sz="1400" dirty="0" err="1"/>
              <a:t>struct</a:t>
            </a:r>
            <a:r>
              <a:rPr lang="en-US" altLang="zh-CN" sz="1400" dirty="0"/>
              <a:t> Matrix4x4</a:t>
            </a:r>
          </a:p>
          <a:p>
            <a:pPr marL="0" indent="0">
              <a:buNone/>
            </a:pPr>
            <a:r>
              <a:rPr lang="en-US" altLang="zh-CN" sz="1400" dirty="0"/>
              <a:t>{</a:t>
            </a:r>
          </a:p>
          <a:p>
            <a:pPr marL="0" indent="0">
              <a:buNone/>
            </a:pPr>
            <a:r>
              <a:rPr lang="en-US" altLang="zh-CN" sz="1400" dirty="0"/>
              <a:t>    public float m00;public float m01;public float m02;public float m03;</a:t>
            </a:r>
          </a:p>
          <a:p>
            <a:pPr marL="0" indent="0">
              <a:buNone/>
            </a:pPr>
            <a:r>
              <a:rPr lang="en-US" altLang="zh-CN" sz="1400" dirty="0"/>
              <a:t>    public float m10;public float m11; public float m12;public float m13;</a:t>
            </a:r>
          </a:p>
          <a:p>
            <a:pPr marL="0" indent="0">
              <a:buNone/>
            </a:pPr>
            <a:r>
              <a:rPr lang="en-US" altLang="zh-CN" sz="1400" dirty="0" smtClean="0"/>
              <a:t>    public </a:t>
            </a:r>
            <a:r>
              <a:rPr lang="en-US" altLang="zh-CN" sz="1400" dirty="0"/>
              <a:t>float m20; public float m21; public float m22; public float m23;</a:t>
            </a:r>
          </a:p>
          <a:p>
            <a:pPr marL="0" indent="0">
              <a:buNone/>
            </a:pPr>
            <a:r>
              <a:rPr lang="en-US" altLang="zh-CN" sz="1400" dirty="0"/>
              <a:t>    public float m30; public float m31; public float m32; public float m33</a:t>
            </a:r>
            <a:r>
              <a:rPr lang="en-US" altLang="zh-CN" sz="1400" dirty="0" smtClean="0"/>
              <a:t>;</a:t>
            </a:r>
            <a:endParaRPr lang="en-US" altLang="zh-CN" sz="1400" dirty="0"/>
          </a:p>
          <a:p>
            <a:pPr marL="0" indent="0">
              <a:buNone/>
            </a:pPr>
            <a:r>
              <a:rPr lang="en-US" altLang="zh-CN" sz="1400" dirty="0"/>
              <a:t>    public static Matrix4x4 identity { get; </a:t>
            </a:r>
            <a:r>
              <a:rPr lang="en-US" altLang="zh-CN" sz="1400" dirty="0" smtClean="0"/>
              <a:t>}//</a:t>
            </a:r>
            <a:r>
              <a:rPr lang="zh-CN" altLang="en-US" sz="1400" dirty="0"/>
              <a:t>单位矩阵</a:t>
            </a:r>
            <a:endParaRPr lang="en-US" altLang="zh-CN" sz="1400" dirty="0"/>
          </a:p>
          <a:p>
            <a:pPr marL="0" indent="0">
              <a:buNone/>
            </a:pPr>
            <a:r>
              <a:rPr lang="en-US" altLang="zh-CN" sz="1400" dirty="0"/>
              <a:t>    public static Matrix4x4 zero { get; }</a:t>
            </a:r>
          </a:p>
          <a:p>
            <a:pPr marL="0" indent="0">
              <a:buNone/>
            </a:pPr>
            <a:r>
              <a:rPr lang="en-US" altLang="zh-CN" sz="1400" dirty="0"/>
              <a:t>    public float determinant { get; } //</a:t>
            </a:r>
            <a:r>
              <a:rPr lang="zh-CN" altLang="en-US" sz="1400" dirty="0"/>
              <a:t>矩阵的行列式</a:t>
            </a:r>
            <a:r>
              <a:rPr lang="en-US" altLang="zh-CN" sz="1400" dirty="0"/>
              <a:t>,</a:t>
            </a:r>
            <a:r>
              <a:rPr lang="zh-CN" altLang="en-US" sz="1400" dirty="0"/>
              <a:t>可以用来判断矩阵是否可逆。如果为</a:t>
            </a:r>
            <a:r>
              <a:rPr lang="en-US" altLang="zh-CN" sz="1400" dirty="0"/>
              <a:t>0</a:t>
            </a:r>
            <a:r>
              <a:rPr lang="zh-CN" altLang="en-US" sz="1400" dirty="0"/>
              <a:t>表示不可逆。</a:t>
            </a:r>
          </a:p>
          <a:p>
            <a:pPr marL="0" indent="0">
              <a:buNone/>
            </a:pPr>
            <a:r>
              <a:rPr lang="zh-CN" altLang="en-US" sz="1400" dirty="0"/>
              <a:t>    </a:t>
            </a:r>
            <a:r>
              <a:rPr lang="en-US" altLang="zh-CN" sz="1400" dirty="0"/>
              <a:t>public Matrix4x4 inverse { get; } //</a:t>
            </a:r>
            <a:r>
              <a:rPr lang="zh-CN" altLang="en-US" sz="1400" dirty="0"/>
              <a:t>逆矩阵</a:t>
            </a:r>
          </a:p>
          <a:p>
            <a:pPr marL="0" indent="0">
              <a:buNone/>
            </a:pPr>
            <a:r>
              <a:rPr lang="zh-CN" altLang="en-US" sz="1400" dirty="0"/>
              <a:t>    </a:t>
            </a:r>
            <a:r>
              <a:rPr lang="en-US" altLang="zh-CN" sz="1400" dirty="0"/>
              <a:t>public bool </a:t>
            </a:r>
            <a:r>
              <a:rPr lang="en-US" altLang="zh-CN" sz="1400" dirty="0" err="1"/>
              <a:t>isIdentity</a:t>
            </a:r>
            <a:r>
              <a:rPr lang="en-US" altLang="zh-CN" sz="1400" dirty="0"/>
              <a:t> { get; </a:t>
            </a:r>
            <a:r>
              <a:rPr lang="en-US" altLang="zh-CN" sz="1400" dirty="0" smtClean="0"/>
              <a:t>} //</a:t>
            </a:r>
            <a:r>
              <a:rPr lang="zh-CN" altLang="en-US" sz="1400" dirty="0" smtClean="0"/>
              <a:t>是否是单位矩阵</a:t>
            </a:r>
            <a:endParaRPr lang="en-US" altLang="zh-CN" sz="1400" dirty="0"/>
          </a:p>
          <a:p>
            <a:pPr marL="0" indent="0">
              <a:buNone/>
            </a:pPr>
            <a:r>
              <a:rPr lang="en-US" altLang="zh-CN" sz="1400" dirty="0"/>
              <a:t>    public Matrix4x4 transpose { get; } //</a:t>
            </a:r>
            <a:r>
              <a:rPr lang="zh-CN" altLang="en-US" sz="1400" dirty="0"/>
              <a:t>转置</a:t>
            </a:r>
            <a:r>
              <a:rPr lang="zh-CN" altLang="en-US" sz="1400" dirty="0" smtClean="0"/>
              <a:t>矩阵</a:t>
            </a:r>
          </a:p>
          <a:p>
            <a:pPr marL="0" indent="0">
              <a:buNone/>
            </a:pPr>
            <a:r>
              <a:rPr lang="zh-CN" altLang="en-US" sz="1400" dirty="0" smtClean="0"/>
              <a:t>    </a:t>
            </a:r>
            <a:r>
              <a:rPr lang="en-US" altLang="zh-CN" sz="1400" dirty="0"/>
              <a:t>public static float Determinant(Matrix4x4 m</a:t>
            </a:r>
            <a:r>
              <a:rPr lang="en-US" altLang="zh-CN" sz="1400" dirty="0" smtClean="0"/>
              <a:t>);</a:t>
            </a:r>
            <a:endParaRPr lang="en-US" altLang="zh-CN" sz="1400" dirty="0"/>
          </a:p>
          <a:p>
            <a:pPr marL="0" indent="0">
              <a:buNone/>
            </a:pPr>
            <a:r>
              <a:rPr lang="en-US" altLang="zh-CN" sz="1400" dirty="0"/>
              <a:t>    public static Matrix4x4 Inverse(Matrix4x4 m);</a:t>
            </a:r>
          </a:p>
          <a:p>
            <a:pPr marL="0" indent="0">
              <a:buNone/>
            </a:pPr>
            <a:r>
              <a:rPr lang="en-US" altLang="zh-CN" sz="1400" dirty="0"/>
              <a:t>    public static Matrix4x4 Ortho(float left, float right, float bottom, float top, float </a:t>
            </a:r>
            <a:r>
              <a:rPr lang="en-US" altLang="zh-CN" sz="1400" dirty="0" err="1"/>
              <a:t>zNear</a:t>
            </a:r>
            <a:r>
              <a:rPr lang="en-US" altLang="zh-CN" sz="1400" dirty="0"/>
              <a:t>, float </a:t>
            </a:r>
            <a:r>
              <a:rPr lang="en-US" altLang="zh-CN" sz="1400" dirty="0" err="1"/>
              <a:t>zFar</a:t>
            </a:r>
            <a:r>
              <a:rPr lang="en-US" altLang="zh-CN" sz="1400" dirty="0"/>
              <a:t>);</a:t>
            </a:r>
          </a:p>
          <a:p>
            <a:pPr marL="0" indent="0">
              <a:buNone/>
            </a:pPr>
            <a:r>
              <a:rPr lang="en-US" altLang="zh-CN" sz="1400" dirty="0"/>
              <a:t>    public static Matrix4x4 Perspective(float </a:t>
            </a:r>
            <a:r>
              <a:rPr lang="en-US" altLang="zh-CN" sz="1400" dirty="0" err="1"/>
              <a:t>fov</a:t>
            </a:r>
            <a:r>
              <a:rPr lang="en-US" altLang="zh-CN" sz="1400" dirty="0"/>
              <a:t>, float aspect, float </a:t>
            </a:r>
            <a:r>
              <a:rPr lang="en-US" altLang="zh-CN" sz="1400" dirty="0" err="1"/>
              <a:t>zNear</a:t>
            </a:r>
            <a:r>
              <a:rPr lang="en-US" altLang="zh-CN" sz="1400" dirty="0"/>
              <a:t>, float </a:t>
            </a:r>
            <a:r>
              <a:rPr lang="en-US" altLang="zh-CN" sz="1400" dirty="0" err="1"/>
              <a:t>zFar</a:t>
            </a:r>
            <a:r>
              <a:rPr lang="en-US" altLang="zh-CN" sz="1400" dirty="0"/>
              <a:t>);</a:t>
            </a:r>
          </a:p>
          <a:p>
            <a:pPr marL="0" indent="0">
              <a:buNone/>
            </a:pPr>
            <a:r>
              <a:rPr lang="en-US" altLang="zh-CN" sz="1400" dirty="0"/>
              <a:t>    public static Matrix4x4 Scale(Vector3 v</a:t>
            </a:r>
            <a:r>
              <a:rPr lang="en-US" altLang="zh-CN" sz="1400" dirty="0" smtClean="0"/>
              <a:t>);</a:t>
            </a:r>
            <a:endParaRPr lang="en-US" altLang="zh-CN" sz="1400" dirty="0"/>
          </a:p>
          <a:p>
            <a:pPr marL="0" indent="0">
              <a:buNone/>
            </a:pPr>
            <a:r>
              <a:rPr lang="en-US" altLang="zh-CN" sz="1400" dirty="0"/>
              <a:t>    public Vector3 </a:t>
            </a:r>
            <a:r>
              <a:rPr lang="en-US" altLang="zh-CN" sz="1400" dirty="0" err="1"/>
              <a:t>MultiplyPoint</a:t>
            </a:r>
            <a:r>
              <a:rPr lang="en-US" altLang="zh-CN" sz="1400" dirty="0"/>
              <a:t>(Vector3 v</a:t>
            </a:r>
            <a:r>
              <a:rPr lang="en-US" altLang="zh-CN" sz="1400" dirty="0" smtClean="0"/>
              <a:t>);//(v1,v2,v3,1)</a:t>
            </a:r>
            <a:endParaRPr lang="en-US" altLang="zh-CN" sz="1400" dirty="0"/>
          </a:p>
          <a:p>
            <a:pPr marL="0" indent="0">
              <a:buNone/>
            </a:pPr>
            <a:r>
              <a:rPr lang="en-US" altLang="zh-CN" sz="1400" dirty="0"/>
              <a:t>    public Vector3 </a:t>
            </a:r>
            <a:r>
              <a:rPr lang="en-US" altLang="zh-CN" sz="1400" dirty="0" err="1"/>
              <a:t>MultiplyVector</a:t>
            </a:r>
            <a:r>
              <a:rPr lang="en-US" altLang="zh-CN" sz="1400" dirty="0"/>
              <a:t>(Vector3 v</a:t>
            </a:r>
            <a:r>
              <a:rPr lang="en-US" altLang="zh-CN" sz="1400" dirty="0" smtClean="0"/>
              <a:t>)</a:t>
            </a:r>
            <a:r>
              <a:rPr lang="en-US" altLang="zh-CN" sz="1400" dirty="0"/>
              <a:t> ;//(</a:t>
            </a:r>
            <a:r>
              <a:rPr lang="en-US" altLang="zh-CN" sz="1400" dirty="0" smtClean="0"/>
              <a:t>v1,v2,v3,0)</a:t>
            </a:r>
            <a:endParaRPr lang="en-US" altLang="zh-CN" sz="1400" dirty="0"/>
          </a:p>
          <a:p>
            <a:pPr marL="0" indent="0">
              <a:buNone/>
            </a:pPr>
            <a:r>
              <a:rPr lang="en-US" altLang="zh-CN" sz="1400" dirty="0" smtClean="0"/>
              <a:t>    </a:t>
            </a:r>
            <a:r>
              <a:rPr lang="en-US" altLang="zh-CN" sz="1400" dirty="0"/>
              <a:t>public static Vector4 operator *(Matrix4x4 lhs, Vector4 v);</a:t>
            </a:r>
          </a:p>
          <a:p>
            <a:pPr marL="0" indent="0">
              <a:buNone/>
            </a:pPr>
            <a:r>
              <a:rPr lang="en-US" altLang="zh-CN" sz="1400" dirty="0"/>
              <a:t>    public static Matrix4x4 operator *(Matrix4x4 lhs, Matrix4x4 </a:t>
            </a:r>
            <a:r>
              <a:rPr lang="en-US" altLang="zh-CN" sz="1400" dirty="0" err="1"/>
              <a:t>rhs</a:t>
            </a:r>
            <a:r>
              <a:rPr lang="en-US" altLang="zh-CN" sz="1400" dirty="0"/>
              <a:t>);</a:t>
            </a:r>
          </a:p>
          <a:p>
            <a:pPr marL="0" indent="0">
              <a:buNone/>
            </a:pPr>
            <a:r>
              <a:rPr lang="en-US" altLang="zh-CN" sz="1400" dirty="0"/>
              <a:t>    public static bool operator ==(Matrix4x4 lhs, Matrix4x4 </a:t>
            </a:r>
            <a:r>
              <a:rPr lang="en-US" altLang="zh-CN" sz="1400" dirty="0" err="1"/>
              <a:t>rhs</a:t>
            </a:r>
            <a:r>
              <a:rPr lang="en-US" altLang="zh-CN" sz="1400" dirty="0"/>
              <a:t>);</a:t>
            </a:r>
          </a:p>
          <a:p>
            <a:pPr marL="0" indent="0">
              <a:buNone/>
            </a:pPr>
            <a:r>
              <a:rPr lang="en-US" altLang="zh-CN" sz="1400" dirty="0"/>
              <a:t>    public static bool operator !=(Matrix4x4 lhs, Matrix4x4 </a:t>
            </a:r>
            <a:r>
              <a:rPr lang="en-US" altLang="zh-CN" sz="1400" dirty="0" err="1"/>
              <a:t>rhs</a:t>
            </a:r>
            <a:r>
              <a:rPr lang="en-US" altLang="zh-CN" sz="1400" dirty="0"/>
              <a:t>);</a:t>
            </a:r>
          </a:p>
          <a:p>
            <a:pPr marL="0" indent="0">
              <a:buNone/>
            </a:pPr>
            <a:r>
              <a:rPr lang="en-US" altLang="zh-CN" sz="1400" dirty="0"/>
              <a:t>}</a:t>
            </a:r>
            <a:endParaRPr lang="zh-CN" altLang="en-US" sz="1400" dirty="0"/>
          </a:p>
        </p:txBody>
      </p:sp>
    </p:spTree>
    <p:extLst>
      <p:ext uri="{BB962C8B-B14F-4D97-AF65-F5344CB8AC3E}">
        <p14:creationId xmlns:p14="http://schemas.microsoft.com/office/powerpoint/2010/main" val="416963921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中</a:t>
            </a:r>
            <a:r>
              <a:rPr lang="zh-CN" altLang="en-US" dirty="0" smtClean="0"/>
              <a:t>的</a:t>
            </a:r>
            <a:r>
              <a:rPr lang="en-US" altLang="zh-CN" dirty="0"/>
              <a:t>Transform</a:t>
            </a:r>
            <a:r>
              <a:rPr lang="zh-CN" altLang="en-US" dirty="0" smtClean="0"/>
              <a:t>类</a:t>
            </a:r>
            <a:endParaRPr lang="zh-CN" altLang="en-US" dirty="0"/>
          </a:p>
        </p:txBody>
      </p:sp>
      <p:sp>
        <p:nvSpPr>
          <p:cNvPr id="3" name="内容占位符 2"/>
          <p:cNvSpPr>
            <a:spLocks noGrp="1"/>
          </p:cNvSpPr>
          <p:nvPr>
            <p:ph idx="1"/>
          </p:nvPr>
        </p:nvSpPr>
        <p:spPr/>
        <p:txBody>
          <a:bodyPr>
            <a:normAutofit fontScale="62500" lnSpcReduction="20000"/>
          </a:bodyPr>
          <a:lstStyle/>
          <a:p>
            <a:r>
              <a:rPr lang="en-US" altLang="zh-CN" dirty="0" smtClean="0"/>
              <a:t>Unity</a:t>
            </a:r>
            <a:r>
              <a:rPr lang="zh-CN" altLang="en-US" dirty="0" smtClean="0"/>
              <a:t>并不是直接将矩阵暴露给用户来使用的。而是提供了一些更加直观的参数。</a:t>
            </a:r>
            <a:r>
              <a:rPr lang="en-US" altLang="zh-CN" dirty="0" smtClean="0"/>
              <a:t>Unity</a:t>
            </a:r>
            <a:r>
              <a:rPr lang="zh-CN" altLang="en-US" dirty="0" smtClean="0"/>
              <a:t>内部会将这些参数转化为矩阵。</a:t>
            </a:r>
            <a:endParaRPr lang="en-US" altLang="zh-CN" dirty="0" smtClean="0"/>
          </a:p>
          <a:p>
            <a:endParaRPr lang="en-US" altLang="zh-CN" dirty="0" smtClean="0"/>
          </a:p>
          <a:p>
            <a:pPr marL="0" indent="0">
              <a:buNone/>
            </a:pPr>
            <a:r>
              <a:rPr lang="en-US" altLang="zh-CN" dirty="0" smtClean="0"/>
              <a:t>    </a:t>
            </a:r>
            <a:r>
              <a:rPr lang="en-US" altLang="zh-CN" dirty="0"/>
              <a:t>public class Transform : Component, </a:t>
            </a:r>
            <a:r>
              <a:rPr lang="en-US" altLang="zh-CN" dirty="0" err="1"/>
              <a:t>IEnumerable</a:t>
            </a:r>
            <a:endParaRPr lang="en-US" altLang="zh-CN" dirty="0"/>
          </a:p>
          <a:p>
            <a:pPr marL="0" indent="0">
              <a:buNone/>
            </a:pPr>
            <a:r>
              <a:rPr lang="en-US" altLang="zh-CN" dirty="0"/>
              <a:t>    </a:t>
            </a:r>
            <a:r>
              <a:rPr lang="en-US" altLang="zh-CN" dirty="0" smtClean="0"/>
              <a:t>{   //</a:t>
            </a:r>
            <a:r>
              <a:rPr lang="zh-CN" altLang="en-US" dirty="0" smtClean="0"/>
              <a:t>局部坐标系下</a:t>
            </a:r>
            <a:endParaRPr lang="en-US" altLang="zh-CN" dirty="0"/>
          </a:p>
          <a:p>
            <a:pPr marL="0" indent="0">
              <a:buNone/>
            </a:pPr>
            <a:r>
              <a:rPr lang="en-US" altLang="zh-CN" dirty="0" smtClean="0"/>
              <a:t>        public </a:t>
            </a:r>
            <a:r>
              <a:rPr lang="en-US" altLang="zh-CN" dirty="0"/>
              <a:t>Vector3 </a:t>
            </a:r>
            <a:r>
              <a:rPr lang="en-US" altLang="zh-CN" dirty="0" err="1"/>
              <a:t>localEulerAngles</a:t>
            </a:r>
            <a:r>
              <a:rPr lang="en-US" altLang="zh-CN" dirty="0"/>
              <a:t> { get; set; }</a:t>
            </a:r>
          </a:p>
          <a:p>
            <a:pPr marL="0" indent="0">
              <a:buNone/>
            </a:pPr>
            <a:r>
              <a:rPr lang="en-US" altLang="zh-CN" dirty="0"/>
              <a:t>        public Vector3 </a:t>
            </a:r>
            <a:r>
              <a:rPr lang="en-US" altLang="zh-CN" dirty="0" err="1"/>
              <a:t>localPosition</a:t>
            </a:r>
            <a:r>
              <a:rPr lang="en-US" altLang="zh-CN" dirty="0"/>
              <a:t> { get; set; }</a:t>
            </a:r>
          </a:p>
          <a:p>
            <a:pPr marL="0" indent="0">
              <a:buNone/>
            </a:pPr>
            <a:r>
              <a:rPr lang="en-US" altLang="zh-CN" dirty="0"/>
              <a:t>        public Vector3 </a:t>
            </a:r>
            <a:r>
              <a:rPr lang="en-US" altLang="zh-CN" dirty="0" err="1"/>
              <a:t>localScale</a:t>
            </a:r>
            <a:r>
              <a:rPr lang="en-US" altLang="zh-CN" dirty="0"/>
              <a:t> { get; set; }</a:t>
            </a:r>
          </a:p>
          <a:p>
            <a:pPr marL="0" indent="0">
              <a:buNone/>
            </a:pPr>
            <a:r>
              <a:rPr lang="en-US" altLang="zh-CN" dirty="0"/>
              <a:t>        public Matrix4x4 </a:t>
            </a:r>
            <a:r>
              <a:rPr lang="en-US" altLang="zh-CN" dirty="0" err="1"/>
              <a:t>localToWorldMatrix</a:t>
            </a:r>
            <a:r>
              <a:rPr lang="en-US" altLang="zh-CN" dirty="0"/>
              <a:t> { get; </a:t>
            </a:r>
            <a:r>
              <a:rPr lang="en-US" altLang="zh-CN" dirty="0" smtClean="0"/>
              <a:t>}</a:t>
            </a:r>
          </a:p>
          <a:p>
            <a:pPr marL="0" indent="0">
              <a:buNone/>
            </a:pPr>
            <a:r>
              <a:rPr lang="en-US" altLang="zh-CN" dirty="0" smtClean="0"/>
              <a:t>        </a:t>
            </a:r>
            <a:r>
              <a:rPr lang="en-US" altLang="zh-CN" dirty="0" smtClean="0"/>
              <a:t>//</a:t>
            </a:r>
            <a:r>
              <a:rPr lang="zh-CN" altLang="en-US" dirty="0" smtClean="0"/>
              <a:t>世界坐标系</a:t>
            </a:r>
            <a:r>
              <a:rPr lang="zh-CN" altLang="en-US" dirty="0" smtClean="0"/>
              <a:t>下</a:t>
            </a:r>
            <a:endParaRPr lang="en-US" altLang="zh-CN" dirty="0" smtClean="0"/>
          </a:p>
          <a:p>
            <a:pPr marL="0" indent="0">
              <a:buNone/>
            </a:pPr>
            <a:r>
              <a:rPr lang="en-US" altLang="zh-CN" dirty="0" smtClean="0"/>
              <a:t>        </a:t>
            </a:r>
            <a:r>
              <a:rPr lang="en-US" altLang="zh-CN" dirty="0"/>
              <a:t>public Vector3 </a:t>
            </a:r>
            <a:r>
              <a:rPr lang="en-US" altLang="zh-CN" dirty="0" err="1"/>
              <a:t>eulerAngles</a:t>
            </a:r>
            <a:r>
              <a:rPr lang="en-US" altLang="zh-CN" dirty="0"/>
              <a:t> { get; set; }</a:t>
            </a:r>
          </a:p>
          <a:p>
            <a:pPr marL="0" indent="0">
              <a:buNone/>
            </a:pPr>
            <a:r>
              <a:rPr lang="en-US" altLang="zh-CN" dirty="0"/>
              <a:t>        public Vector3 position { get; set; </a:t>
            </a:r>
            <a:r>
              <a:rPr lang="en-US" altLang="zh-CN" dirty="0" smtClean="0"/>
              <a:t>}</a:t>
            </a:r>
          </a:p>
          <a:p>
            <a:pPr marL="0" indent="0">
              <a:buNone/>
            </a:pPr>
            <a:r>
              <a:rPr lang="en-US" altLang="zh-CN" dirty="0" smtClean="0"/>
              <a:t>        public </a:t>
            </a:r>
            <a:r>
              <a:rPr lang="en-US" altLang="zh-CN" dirty="0"/>
              <a:t>Vector3 forward { get; set; }</a:t>
            </a:r>
          </a:p>
          <a:p>
            <a:pPr marL="0" indent="0">
              <a:buNone/>
            </a:pPr>
            <a:r>
              <a:rPr lang="en-US" altLang="zh-CN" dirty="0"/>
              <a:t>        public Vector3 right { get; set; }</a:t>
            </a:r>
          </a:p>
          <a:p>
            <a:pPr marL="0" indent="0">
              <a:buNone/>
            </a:pPr>
            <a:r>
              <a:rPr lang="en-US" altLang="zh-CN" dirty="0"/>
              <a:t>        public Vector3 up { get; set; }</a:t>
            </a:r>
          </a:p>
          <a:p>
            <a:pPr marL="0" indent="0">
              <a:buNone/>
            </a:pPr>
            <a:r>
              <a:rPr lang="en-US" altLang="zh-CN" dirty="0"/>
              <a:t>        public Matrix4x4 </a:t>
            </a:r>
            <a:r>
              <a:rPr lang="en-US" altLang="zh-CN" dirty="0" err="1"/>
              <a:t>worldToLocalMatrix</a:t>
            </a:r>
            <a:r>
              <a:rPr lang="en-US" altLang="zh-CN" dirty="0"/>
              <a:t> { get; }</a:t>
            </a:r>
            <a:endParaRPr lang="zh-CN" altLang="en-US" dirty="0"/>
          </a:p>
        </p:txBody>
      </p:sp>
    </p:spTree>
    <p:extLst>
      <p:ext uri="{BB962C8B-B14F-4D97-AF65-F5344CB8AC3E}">
        <p14:creationId xmlns:p14="http://schemas.microsoft.com/office/powerpoint/2010/main" val="29611092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indent="0">
              <a:buNone/>
            </a:pPr>
            <a:r>
              <a:rPr lang="en-US" altLang="zh-CN" sz="1800" dirty="0" smtClean="0"/>
              <a:t>        public </a:t>
            </a:r>
            <a:r>
              <a:rPr lang="en-US" altLang="zh-CN" sz="1800" dirty="0"/>
              <a:t>void </a:t>
            </a:r>
            <a:r>
              <a:rPr lang="en-US" altLang="zh-CN" sz="1800" dirty="0" err="1"/>
              <a:t>SetAsFirstSibling</a:t>
            </a:r>
            <a:r>
              <a:rPr lang="en-US" altLang="zh-CN" sz="1800" dirty="0"/>
              <a:t>();</a:t>
            </a:r>
          </a:p>
          <a:p>
            <a:pPr marL="0" indent="0">
              <a:buNone/>
            </a:pPr>
            <a:r>
              <a:rPr lang="en-US" altLang="zh-CN" sz="1800" dirty="0"/>
              <a:t>        public void </a:t>
            </a:r>
            <a:r>
              <a:rPr lang="en-US" altLang="zh-CN" sz="1800" dirty="0" err="1"/>
              <a:t>SetAsLastSibling</a:t>
            </a:r>
            <a:r>
              <a:rPr lang="en-US" altLang="zh-CN" sz="1800" dirty="0"/>
              <a:t>();</a:t>
            </a:r>
          </a:p>
          <a:p>
            <a:pPr marL="0" indent="0">
              <a:buNone/>
            </a:pPr>
            <a:r>
              <a:rPr lang="en-US" altLang="zh-CN" sz="1800" dirty="0" smtClean="0"/>
              <a:t>        public </a:t>
            </a:r>
            <a:r>
              <a:rPr lang="en-US" altLang="zh-CN" sz="1800" dirty="0"/>
              <a:t>void </a:t>
            </a:r>
            <a:r>
              <a:rPr lang="en-US" altLang="zh-CN" sz="1800" dirty="0" err="1"/>
              <a:t>SetSiblingIndex</a:t>
            </a:r>
            <a:r>
              <a:rPr lang="en-US" altLang="zh-CN" sz="1800" dirty="0"/>
              <a:t>(</a:t>
            </a:r>
            <a:r>
              <a:rPr lang="en-US" altLang="zh-CN" sz="1800" dirty="0" err="1"/>
              <a:t>int</a:t>
            </a:r>
            <a:r>
              <a:rPr lang="en-US" altLang="zh-CN" sz="1800" dirty="0"/>
              <a:t> index</a:t>
            </a:r>
            <a:r>
              <a:rPr lang="en-US" altLang="zh-CN" sz="1800" dirty="0" smtClean="0"/>
              <a:t>);</a:t>
            </a:r>
          </a:p>
          <a:p>
            <a:pPr marL="0" indent="0">
              <a:buNone/>
            </a:pPr>
            <a:r>
              <a:rPr lang="en-US" altLang="zh-CN" sz="1800" dirty="0"/>
              <a:t> </a:t>
            </a:r>
            <a:r>
              <a:rPr lang="en-US" altLang="zh-CN" sz="1800" dirty="0" smtClean="0"/>
              <a:t>       public </a:t>
            </a:r>
            <a:r>
              <a:rPr lang="en-US" altLang="zh-CN" sz="1800" dirty="0"/>
              <a:t>void </a:t>
            </a:r>
            <a:r>
              <a:rPr lang="en-US" altLang="zh-CN" sz="1800" dirty="0" err="1"/>
              <a:t>SetParent</a:t>
            </a:r>
            <a:r>
              <a:rPr lang="en-US" altLang="zh-CN" sz="1800" dirty="0"/>
              <a:t>(Transform parent</a:t>
            </a:r>
            <a:r>
              <a:rPr lang="en-US" altLang="zh-CN" sz="1800" dirty="0" smtClean="0"/>
              <a:t>);</a:t>
            </a:r>
          </a:p>
          <a:p>
            <a:pPr marL="0" indent="0">
              <a:buNone/>
            </a:pPr>
            <a:endParaRPr lang="en-US" altLang="zh-CN" sz="1800" dirty="0" smtClean="0"/>
          </a:p>
          <a:p>
            <a:pPr marL="0" indent="0">
              <a:buNone/>
            </a:pPr>
            <a:r>
              <a:rPr lang="en-US" altLang="zh-CN" sz="1800" dirty="0"/>
              <a:t> </a:t>
            </a:r>
            <a:r>
              <a:rPr lang="en-US" altLang="zh-CN" sz="1800" dirty="0" smtClean="0"/>
              <a:t>       public </a:t>
            </a:r>
            <a:r>
              <a:rPr lang="en-US" altLang="zh-CN" sz="1800" dirty="0"/>
              <a:t>Vector3 </a:t>
            </a:r>
            <a:r>
              <a:rPr lang="en-US" altLang="zh-CN" sz="1800" dirty="0" err="1"/>
              <a:t>TransformPoint</a:t>
            </a:r>
            <a:r>
              <a:rPr lang="en-US" altLang="zh-CN" sz="1800" dirty="0"/>
              <a:t>(Vector3 position);</a:t>
            </a:r>
          </a:p>
          <a:p>
            <a:pPr marL="0" indent="0">
              <a:buNone/>
            </a:pPr>
            <a:r>
              <a:rPr lang="en-US" altLang="zh-CN" sz="1800" dirty="0"/>
              <a:t>        public Vector3 </a:t>
            </a:r>
            <a:r>
              <a:rPr lang="en-US" altLang="zh-CN" sz="1800" dirty="0" err="1"/>
              <a:t>TransformDirection</a:t>
            </a:r>
            <a:r>
              <a:rPr lang="en-US" altLang="zh-CN" sz="1800" dirty="0"/>
              <a:t>(Vector3 direction</a:t>
            </a:r>
            <a:r>
              <a:rPr lang="en-US" altLang="zh-CN" sz="1800" dirty="0" smtClean="0"/>
              <a:t>);//</a:t>
            </a:r>
            <a:r>
              <a:rPr lang="zh-CN" altLang="en-US" sz="1800" dirty="0" smtClean="0"/>
              <a:t>只受旋转影响。</a:t>
            </a:r>
            <a:endParaRPr lang="en-US" altLang="zh-CN" sz="1800" dirty="0"/>
          </a:p>
          <a:p>
            <a:pPr marL="0" indent="0">
              <a:buNone/>
            </a:pPr>
            <a:r>
              <a:rPr lang="en-US" altLang="zh-CN" sz="1800" dirty="0" smtClean="0"/>
              <a:t>        public </a:t>
            </a:r>
            <a:r>
              <a:rPr lang="en-US" altLang="zh-CN" sz="1800" dirty="0"/>
              <a:t>Vector3 </a:t>
            </a:r>
            <a:r>
              <a:rPr lang="en-US" altLang="zh-CN" sz="1800" dirty="0" err="1"/>
              <a:t>TransformVector</a:t>
            </a:r>
            <a:r>
              <a:rPr lang="en-US" altLang="zh-CN" sz="1800" dirty="0"/>
              <a:t>(Vector3 vector</a:t>
            </a:r>
            <a:r>
              <a:rPr lang="en-US" altLang="zh-CN" sz="1800" dirty="0" smtClean="0"/>
              <a:t>);</a:t>
            </a:r>
          </a:p>
          <a:p>
            <a:pPr marL="0" indent="0">
              <a:buNone/>
            </a:pPr>
            <a:endParaRPr lang="en-US" altLang="zh-CN" sz="1800" dirty="0"/>
          </a:p>
          <a:p>
            <a:pPr marL="0" indent="0">
              <a:buNone/>
            </a:pPr>
            <a:r>
              <a:rPr lang="en-US" altLang="zh-CN" sz="1800" dirty="0" smtClean="0"/>
              <a:t>        public </a:t>
            </a:r>
            <a:r>
              <a:rPr lang="en-US" altLang="zh-CN" sz="1800" dirty="0"/>
              <a:t>Vector3 </a:t>
            </a:r>
            <a:r>
              <a:rPr lang="en-US" altLang="zh-CN" sz="1800" dirty="0" err="1"/>
              <a:t>InverseTransformDirection</a:t>
            </a:r>
            <a:r>
              <a:rPr lang="en-US" altLang="zh-CN" sz="1800" dirty="0"/>
              <a:t>(Vector3 direction);</a:t>
            </a:r>
          </a:p>
          <a:p>
            <a:pPr marL="0" indent="0">
              <a:buNone/>
            </a:pPr>
            <a:r>
              <a:rPr lang="en-US" altLang="zh-CN" sz="1800" dirty="0"/>
              <a:t>       </a:t>
            </a:r>
            <a:r>
              <a:rPr lang="en-US" altLang="zh-CN" sz="1800" dirty="0" smtClean="0"/>
              <a:t> public </a:t>
            </a:r>
            <a:r>
              <a:rPr lang="en-US" altLang="zh-CN" sz="1800" dirty="0"/>
              <a:t>Vector3 </a:t>
            </a:r>
            <a:r>
              <a:rPr lang="en-US" altLang="zh-CN" sz="1800" dirty="0" err="1"/>
              <a:t>InverseTransformPoint</a:t>
            </a:r>
            <a:r>
              <a:rPr lang="en-US" altLang="zh-CN" sz="1800" dirty="0"/>
              <a:t>(Vector3 position);</a:t>
            </a:r>
          </a:p>
          <a:p>
            <a:pPr marL="0" indent="0">
              <a:buNone/>
            </a:pPr>
            <a:r>
              <a:rPr lang="en-US" altLang="zh-CN" sz="1800" dirty="0"/>
              <a:t>        public Vector3 </a:t>
            </a:r>
            <a:r>
              <a:rPr lang="en-US" altLang="zh-CN" sz="1800" dirty="0" err="1"/>
              <a:t>InverseTransformVector</a:t>
            </a:r>
            <a:r>
              <a:rPr lang="en-US" altLang="zh-CN" sz="1800" dirty="0"/>
              <a:t>(Vector3 vector);</a:t>
            </a:r>
            <a:r>
              <a:rPr lang="en-US" altLang="zh-CN" sz="1800" dirty="0" smtClean="0"/>
              <a:t> </a:t>
            </a:r>
          </a:p>
          <a:p>
            <a:pPr marL="0" indent="0">
              <a:buNone/>
            </a:pPr>
            <a:r>
              <a:rPr lang="en-US" altLang="zh-CN" sz="1800" dirty="0" smtClean="0"/>
              <a:t>}</a:t>
            </a:r>
            <a:endParaRPr lang="zh-CN" altLang="en-US" sz="1800" dirty="0"/>
          </a:p>
        </p:txBody>
      </p:sp>
    </p:spTree>
    <p:extLst>
      <p:ext uri="{BB962C8B-B14F-4D97-AF65-F5344CB8AC3E}">
        <p14:creationId xmlns:p14="http://schemas.microsoft.com/office/powerpoint/2010/main" val="40789326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indent="0">
              <a:buNone/>
            </a:pPr>
            <a:r>
              <a:rPr lang="zh-CN" altLang="en-US" sz="1800" dirty="0" smtClean="0"/>
              <a:t>可以用这段代码来感受一下这些函数的差异：</a:t>
            </a:r>
            <a:endParaRPr lang="en-US" altLang="zh-CN" sz="1800" dirty="0" smtClean="0"/>
          </a:p>
          <a:p>
            <a:pPr marL="0" indent="0">
              <a:buNone/>
            </a:pPr>
            <a:r>
              <a:rPr lang="en-US" altLang="zh-CN" sz="1800" dirty="0" err="1" smtClean="0"/>
              <a:t>var</a:t>
            </a:r>
            <a:r>
              <a:rPr lang="en-US" altLang="zh-CN" sz="1800" dirty="0" smtClean="0"/>
              <a:t> </a:t>
            </a:r>
            <a:r>
              <a:rPr lang="en-US" altLang="zh-CN" sz="1800" dirty="0"/>
              <a:t>v = new Vector3(50, 10, 10);</a:t>
            </a:r>
          </a:p>
          <a:p>
            <a:pPr marL="0" indent="0">
              <a:buNone/>
            </a:pPr>
            <a:r>
              <a:rPr lang="en-US" altLang="zh-CN" sz="1800" dirty="0" err="1" smtClean="0"/>
              <a:t>Debug.Log</a:t>
            </a:r>
            <a:r>
              <a:rPr lang="en-US" altLang="zh-CN" sz="1800" dirty="0"/>
              <a:t>("</a:t>
            </a:r>
            <a:r>
              <a:rPr lang="en-US" altLang="zh-CN" sz="1800" dirty="0" err="1"/>
              <a:t>TransformPoint</a:t>
            </a:r>
            <a:r>
              <a:rPr lang="en-US" altLang="zh-CN" sz="1800" dirty="0"/>
              <a:t>:" + </a:t>
            </a:r>
            <a:r>
              <a:rPr lang="en-US" altLang="zh-CN" sz="1800" dirty="0" err="1"/>
              <a:t>transform.TransformPoint</a:t>
            </a:r>
            <a:r>
              <a:rPr lang="en-US" altLang="zh-CN" sz="1800" dirty="0"/>
              <a:t>(v));</a:t>
            </a:r>
          </a:p>
          <a:p>
            <a:pPr marL="0" indent="0">
              <a:buNone/>
            </a:pPr>
            <a:r>
              <a:rPr lang="en-US" altLang="zh-CN" sz="1800" dirty="0" err="1" smtClean="0"/>
              <a:t>Debug.Log</a:t>
            </a:r>
            <a:r>
              <a:rPr lang="en-US" altLang="zh-CN" sz="1800" dirty="0"/>
              <a:t>("</a:t>
            </a:r>
            <a:r>
              <a:rPr lang="en-US" altLang="zh-CN" sz="1800" dirty="0" err="1"/>
              <a:t>TransformDirection</a:t>
            </a:r>
            <a:r>
              <a:rPr lang="en-US" altLang="zh-CN" sz="1800" dirty="0"/>
              <a:t>:" + </a:t>
            </a:r>
            <a:r>
              <a:rPr lang="en-US" altLang="zh-CN" sz="1800" dirty="0" err="1"/>
              <a:t>transform.TransformDirection</a:t>
            </a:r>
            <a:r>
              <a:rPr lang="en-US" altLang="zh-CN" sz="1800" dirty="0"/>
              <a:t>(v));</a:t>
            </a:r>
          </a:p>
          <a:p>
            <a:pPr marL="0" indent="0">
              <a:buNone/>
            </a:pPr>
            <a:r>
              <a:rPr lang="en-US" altLang="zh-CN" sz="1800" dirty="0" err="1" smtClean="0"/>
              <a:t>Debug.Log</a:t>
            </a:r>
            <a:r>
              <a:rPr lang="en-US" altLang="zh-CN" sz="1800" dirty="0"/>
              <a:t>("</a:t>
            </a:r>
            <a:r>
              <a:rPr lang="en-US" altLang="zh-CN" sz="1800" dirty="0" err="1"/>
              <a:t>TransformVector</a:t>
            </a:r>
            <a:r>
              <a:rPr lang="en-US" altLang="zh-CN" sz="1800" dirty="0"/>
              <a:t>:" + </a:t>
            </a:r>
            <a:r>
              <a:rPr lang="en-US" altLang="zh-CN" sz="1800" dirty="0" err="1"/>
              <a:t>transform.TransformVector</a:t>
            </a:r>
            <a:r>
              <a:rPr lang="en-US" altLang="zh-CN" sz="1800" dirty="0"/>
              <a:t>(v));</a:t>
            </a:r>
          </a:p>
          <a:p>
            <a:pPr marL="0" indent="0">
              <a:buNone/>
            </a:pPr>
            <a:r>
              <a:rPr lang="en-US" altLang="zh-CN" sz="1800" dirty="0" err="1" smtClean="0"/>
              <a:t>Debug.Log</a:t>
            </a:r>
            <a:r>
              <a:rPr lang="en-US" altLang="zh-CN" sz="1800" dirty="0"/>
              <a:t>("Matrix:" + </a:t>
            </a:r>
            <a:r>
              <a:rPr lang="en-US" altLang="zh-CN" sz="1800" dirty="0" err="1"/>
              <a:t>transform.localToWorldMatrix.MultiplyVector</a:t>
            </a:r>
            <a:r>
              <a:rPr lang="en-US" altLang="zh-CN" sz="1800" dirty="0"/>
              <a:t>(v));</a:t>
            </a:r>
            <a:endParaRPr lang="zh-CN" altLang="en-US" sz="1800" dirty="0"/>
          </a:p>
        </p:txBody>
      </p:sp>
    </p:spTree>
    <p:extLst>
      <p:ext uri="{BB962C8B-B14F-4D97-AF65-F5344CB8AC3E}">
        <p14:creationId xmlns:p14="http://schemas.microsoft.com/office/powerpoint/2010/main" val="30409893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836712"/>
            <a:ext cx="8147248" cy="5289451"/>
          </a:xfrm>
        </p:spPr>
        <p:txBody>
          <a:bodyPr>
            <a:normAutofit fontScale="85000" lnSpcReduction="20000"/>
          </a:bodyPr>
          <a:lstStyle/>
          <a:p>
            <a:pPr marL="0" indent="0">
              <a:buNone/>
            </a:pPr>
            <a:r>
              <a:rPr lang="en-US" altLang="zh-CN" dirty="0" smtClean="0"/>
              <a:t>Unity</a:t>
            </a:r>
            <a:r>
              <a:rPr lang="zh-CN" altLang="en-US" dirty="0"/>
              <a:t>中的</a:t>
            </a:r>
            <a:r>
              <a:rPr lang="en-US" altLang="zh-CN" dirty="0"/>
              <a:t>Transform</a:t>
            </a:r>
            <a:r>
              <a:rPr lang="zh-CN" altLang="en-US" dirty="0"/>
              <a:t>类的成员属性 </a:t>
            </a:r>
            <a:endParaRPr lang="en-US" altLang="zh-CN" dirty="0"/>
          </a:p>
          <a:p>
            <a:pPr marL="0" indent="0">
              <a:buNone/>
            </a:pPr>
            <a:r>
              <a:rPr lang="en-US" altLang="zh-CN" dirty="0" err="1"/>
              <a:t>localToWorldMatrix</a:t>
            </a:r>
            <a:r>
              <a:rPr lang="zh-CN" altLang="en-US" dirty="0"/>
              <a:t>和</a:t>
            </a:r>
            <a:r>
              <a:rPr lang="en-US" altLang="zh-CN" dirty="0" err="1"/>
              <a:t>worldToLocalMatrix</a:t>
            </a:r>
            <a:r>
              <a:rPr lang="zh-CN" altLang="en-US" dirty="0"/>
              <a:t>是什么关系</a:t>
            </a:r>
            <a:r>
              <a:rPr lang="en-US" altLang="zh-CN" dirty="0"/>
              <a:t>?</a:t>
            </a:r>
          </a:p>
          <a:p>
            <a:pPr marL="0" indent="0">
              <a:buNone/>
            </a:pPr>
            <a:r>
              <a:rPr lang="zh-CN" altLang="en-US" dirty="0"/>
              <a:t>如果在</a:t>
            </a:r>
            <a:r>
              <a:rPr lang="zh-CN" altLang="en-US" b="1" dirty="0"/>
              <a:t>不缩放和旋转</a:t>
            </a:r>
            <a:r>
              <a:rPr lang="zh-CN" altLang="en-US" dirty="0"/>
              <a:t>的情况下和成员属性</a:t>
            </a:r>
            <a:r>
              <a:rPr lang="en-US" altLang="zh-CN" dirty="0" err="1"/>
              <a:t>forward,up</a:t>
            </a:r>
            <a:r>
              <a:rPr lang="en-US" altLang="zh-CN" dirty="0"/>
              <a:t>, right</a:t>
            </a:r>
            <a:r>
              <a:rPr lang="zh-CN" altLang="en-US" dirty="0"/>
              <a:t>之间的关系？</a:t>
            </a:r>
            <a:endParaRPr lang="en-US" altLang="zh-CN" dirty="0"/>
          </a:p>
          <a:p>
            <a:pPr marL="0" indent="0">
              <a:buNone/>
            </a:pPr>
            <a:endParaRPr lang="en-US" altLang="zh-CN" dirty="0"/>
          </a:p>
          <a:p>
            <a:pPr marL="0" indent="0">
              <a:buNone/>
            </a:pPr>
            <a:r>
              <a:rPr lang="zh-CN" altLang="en-US" dirty="0"/>
              <a:t>提示</a:t>
            </a:r>
            <a:r>
              <a:rPr lang="en-US" altLang="zh-CN" dirty="0"/>
              <a:t>:</a:t>
            </a:r>
            <a:r>
              <a:rPr lang="zh-CN" altLang="en-US" dirty="0"/>
              <a:t>打印出来看看。</a:t>
            </a:r>
            <a:endParaRPr lang="en-US" altLang="zh-CN" dirty="0"/>
          </a:p>
          <a:p>
            <a:pPr marL="0" indent="0">
              <a:buNone/>
            </a:pPr>
            <a:r>
              <a:rPr lang="en-US" altLang="zh-CN" sz="3000" i="1" dirty="0" err="1"/>
              <a:t>Debug</a:t>
            </a:r>
            <a:r>
              <a:rPr lang="en-US" altLang="zh-CN" sz="3000" dirty="0" err="1"/>
              <a:t>.</a:t>
            </a:r>
            <a:r>
              <a:rPr lang="en-US" altLang="zh-CN" sz="3000" i="1" dirty="0" err="1"/>
              <a:t>Log</a:t>
            </a:r>
            <a:r>
              <a:rPr lang="en-US" altLang="zh-CN" sz="3000" dirty="0"/>
              <a:t>(</a:t>
            </a:r>
            <a:r>
              <a:rPr lang="en-US" altLang="zh-CN" sz="3000" i="1" dirty="0" err="1"/>
              <a:t>transform</a:t>
            </a:r>
            <a:r>
              <a:rPr lang="en-US" altLang="zh-CN" sz="3000" dirty="0" err="1"/>
              <a:t>.</a:t>
            </a:r>
            <a:r>
              <a:rPr lang="en-US" altLang="zh-CN" sz="3000" i="1" dirty="0" err="1"/>
              <a:t>localToWorldMatrix</a:t>
            </a:r>
            <a:r>
              <a:rPr lang="en-US" altLang="zh-CN" sz="3000" dirty="0" err="1"/>
              <a:t>.</a:t>
            </a:r>
            <a:r>
              <a:rPr lang="en-US" altLang="zh-CN" sz="3000" i="1" dirty="0" err="1"/>
              <a:t>ToString</a:t>
            </a:r>
            <a:r>
              <a:rPr lang="en-US" altLang="zh-CN" sz="3000" dirty="0"/>
              <a:t>());</a:t>
            </a:r>
          </a:p>
          <a:p>
            <a:pPr marL="0" indent="0">
              <a:buNone/>
            </a:pPr>
            <a:r>
              <a:rPr lang="en-US" altLang="zh-CN" sz="3000" i="1" dirty="0" err="1"/>
              <a:t>Debug</a:t>
            </a:r>
            <a:r>
              <a:rPr lang="en-US" altLang="zh-CN" sz="3000" dirty="0" err="1"/>
              <a:t>.</a:t>
            </a:r>
            <a:r>
              <a:rPr lang="en-US" altLang="zh-CN" sz="3000" i="1" dirty="0" err="1"/>
              <a:t>Log</a:t>
            </a:r>
            <a:r>
              <a:rPr lang="en-US" altLang="zh-CN" sz="3000" dirty="0"/>
              <a:t>(</a:t>
            </a:r>
            <a:r>
              <a:rPr lang="en-US" altLang="zh-CN" sz="3000" i="1" dirty="0" err="1"/>
              <a:t>transform</a:t>
            </a:r>
            <a:r>
              <a:rPr lang="en-US" altLang="zh-CN" sz="3000" dirty="0" err="1"/>
              <a:t>.</a:t>
            </a:r>
            <a:r>
              <a:rPr lang="en-US" altLang="zh-CN" sz="3000" i="1" dirty="0" err="1"/>
              <a:t>up</a:t>
            </a:r>
            <a:r>
              <a:rPr lang="en-US" altLang="zh-CN" sz="3000" dirty="0" err="1"/>
              <a:t>.</a:t>
            </a:r>
            <a:r>
              <a:rPr lang="en-US" altLang="zh-CN" sz="3000" i="1" dirty="0" err="1"/>
              <a:t>ToString</a:t>
            </a:r>
            <a:r>
              <a:rPr lang="en-US" altLang="zh-CN" sz="3000" dirty="0"/>
              <a:t>());</a:t>
            </a:r>
          </a:p>
          <a:p>
            <a:pPr marL="0" indent="0">
              <a:buNone/>
            </a:pPr>
            <a:r>
              <a:rPr lang="en-US" altLang="zh-CN" sz="3000" i="1" dirty="0" err="1"/>
              <a:t>Debug</a:t>
            </a:r>
            <a:r>
              <a:rPr lang="en-US" altLang="zh-CN" sz="3000" dirty="0" err="1"/>
              <a:t>.</a:t>
            </a:r>
            <a:r>
              <a:rPr lang="en-US" altLang="zh-CN" sz="3000" i="1" dirty="0" err="1"/>
              <a:t>Log</a:t>
            </a:r>
            <a:r>
              <a:rPr lang="en-US" altLang="zh-CN" sz="3000" dirty="0"/>
              <a:t>(</a:t>
            </a:r>
            <a:r>
              <a:rPr lang="en-US" altLang="zh-CN" sz="3000" i="1" dirty="0" err="1"/>
              <a:t>transform</a:t>
            </a:r>
            <a:r>
              <a:rPr lang="en-US" altLang="zh-CN" sz="3000" dirty="0" err="1"/>
              <a:t>.</a:t>
            </a:r>
            <a:r>
              <a:rPr lang="en-US" altLang="zh-CN" sz="3000" i="1" dirty="0" err="1"/>
              <a:t>forward</a:t>
            </a:r>
            <a:r>
              <a:rPr lang="en-US" altLang="zh-CN" sz="3000" dirty="0" err="1"/>
              <a:t>.</a:t>
            </a:r>
            <a:r>
              <a:rPr lang="en-US" altLang="zh-CN" sz="3000" i="1" dirty="0" err="1"/>
              <a:t>ToString</a:t>
            </a:r>
            <a:r>
              <a:rPr lang="en-US" altLang="zh-CN" sz="3000" dirty="0"/>
              <a:t>());</a:t>
            </a:r>
          </a:p>
          <a:p>
            <a:pPr marL="0" indent="0">
              <a:buNone/>
            </a:pPr>
            <a:r>
              <a:rPr lang="en-US" altLang="zh-CN" sz="3000" i="1" dirty="0" err="1"/>
              <a:t>Debug</a:t>
            </a:r>
            <a:r>
              <a:rPr lang="en-US" altLang="zh-CN" sz="3000" dirty="0" err="1"/>
              <a:t>.</a:t>
            </a:r>
            <a:r>
              <a:rPr lang="en-US" altLang="zh-CN" sz="3000" i="1" dirty="0" err="1"/>
              <a:t>Log</a:t>
            </a:r>
            <a:r>
              <a:rPr lang="en-US" altLang="zh-CN" sz="3000" dirty="0"/>
              <a:t>(</a:t>
            </a:r>
            <a:r>
              <a:rPr lang="en-US" altLang="zh-CN" sz="3000" i="1" dirty="0" err="1"/>
              <a:t>transform</a:t>
            </a:r>
            <a:r>
              <a:rPr lang="en-US" altLang="zh-CN" sz="3000" dirty="0" err="1"/>
              <a:t>.</a:t>
            </a:r>
            <a:r>
              <a:rPr lang="en-US" altLang="zh-CN" sz="3000" i="1" dirty="0" err="1"/>
              <a:t>right</a:t>
            </a:r>
            <a:r>
              <a:rPr lang="en-US" altLang="zh-CN" sz="3000" dirty="0" err="1"/>
              <a:t>.</a:t>
            </a:r>
            <a:r>
              <a:rPr lang="en-US" altLang="zh-CN" sz="3000" i="1" dirty="0" err="1"/>
              <a:t>ToString</a:t>
            </a:r>
            <a:r>
              <a:rPr lang="en-US" altLang="zh-CN" sz="3000" dirty="0"/>
              <a:t>());</a:t>
            </a:r>
          </a:p>
          <a:p>
            <a:pPr marL="0" indent="0">
              <a:buNone/>
            </a:pPr>
            <a:r>
              <a:rPr lang="en-US" altLang="zh-CN" sz="3000" i="1" dirty="0" err="1"/>
              <a:t>Debug</a:t>
            </a:r>
            <a:r>
              <a:rPr lang="en-US" altLang="zh-CN" sz="3000" dirty="0" err="1"/>
              <a:t>.</a:t>
            </a:r>
            <a:r>
              <a:rPr lang="en-US" altLang="zh-CN" sz="3000" i="1" dirty="0" err="1"/>
              <a:t>Log</a:t>
            </a:r>
            <a:r>
              <a:rPr lang="en-US" altLang="zh-CN" sz="3000" dirty="0"/>
              <a:t>(</a:t>
            </a:r>
            <a:r>
              <a:rPr lang="en-US" altLang="zh-CN" sz="3000" i="1" dirty="0" err="1"/>
              <a:t>transform</a:t>
            </a:r>
            <a:r>
              <a:rPr lang="en-US" altLang="zh-CN" sz="3000" dirty="0" err="1"/>
              <a:t>.</a:t>
            </a:r>
            <a:r>
              <a:rPr lang="en-US" altLang="zh-CN" sz="3000" i="1" dirty="0" err="1"/>
              <a:t>position</a:t>
            </a:r>
            <a:r>
              <a:rPr lang="en-US" altLang="zh-CN" sz="3000" dirty="0"/>
              <a:t>);</a:t>
            </a:r>
          </a:p>
          <a:p>
            <a:pPr marL="0" indent="0">
              <a:buNone/>
            </a:pPr>
            <a:endParaRPr lang="en-US" altLang="zh-CN" sz="3000" dirty="0"/>
          </a:p>
          <a:p>
            <a:pPr marL="0" indent="0">
              <a:buNone/>
            </a:pPr>
            <a:r>
              <a:rPr lang="zh-CN" altLang="en-US" sz="3000" dirty="0"/>
              <a:t>如果对物体进行缩放和旋转，发生什么变化。为什么</a:t>
            </a:r>
            <a:r>
              <a:rPr lang="en-US" altLang="zh-CN" sz="3000" dirty="0"/>
              <a:t>?</a:t>
            </a:r>
          </a:p>
        </p:txBody>
      </p:sp>
    </p:spTree>
    <p:extLst>
      <p:ext uri="{BB962C8B-B14F-4D97-AF65-F5344CB8AC3E}">
        <p14:creationId xmlns:p14="http://schemas.microsoft.com/office/powerpoint/2010/main" val="8780139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4"/>
            <a:ext cx="8229600" cy="5361459"/>
          </a:xfrm>
        </p:spPr>
        <p:txBody>
          <a:bodyPr/>
          <a:lstStyle/>
          <a:p>
            <a:r>
              <a:rPr lang="zh-CN" altLang="en-US" dirty="0"/>
              <a:t>投影矩阵</a:t>
            </a:r>
            <a:endParaRPr lang="en-US" altLang="zh-CN" dirty="0"/>
          </a:p>
          <a:p>
            <a:pPr marL="0" indent="0">
              <a:buNone/>
            </a:pPr>
            <a:r>
              <a:rPr lang="zh-CN" altLang="en-US" dirty="0"/>
              <a:t>投影矩阵解决了两个问题</a:t>
            </a:r>
            <a:r>
              <a:rPr lang="en-US" altLang="zh-CN" dirty="0"/>
              <a:t>.</a:t>
            </a:r>
          </a:p>
          <a:p>
            <a:pPr marL="0" indent="0">
              <a:buNone/>
            </a:pPr>
            <a:r>
              <a:rPr lang="en-US" altLang="zh-CN" dirty="0"/>
              <a:t>1.</a:t>
            </a:r>
            <a:r>
              <a:rPr lang="zh-CN" altLang="en-US" dirty="0"/>
              <a:t>它可以告诉渲染流水线</a:t>
            </a:r>
            <a:r>
              <a:rPr lang="en-US" altLang="zh-CN" dirty="0"/>
              <a:t>,</a:t>
            </a:r>
            <a:r>
              <a:rPr lang="zh-CN" altLang="en-US" dirty="0"/>
              <a:t>哪部分内容是可见的。</a:t>
            </a:r>
            <a:endParaRPr lang="en-US" altLang="zh-CN" dirty="0"/>
          </a:p>
          <a:p>
            <a:pPr marL="0" indent="0">
              <a:buNone/>
            </a:pPr>
            <a:r>
              <a:rPr lang="en-US" altLang="zh-CN" dirty="0"/>
              <a:t>2.</a:t>
            </a:r>
            <a:r>
              <a:rPr lang="zh-CN" altLang="en-US" dirty="0"/>
              <a:t>可见的部分应该以怎样的比例展现出来。</a:t>
            </a:r>
            <a:endParaRPr lang="en-US" altLang="zh-CN" dirty="0"/>
          </a:p>
          <a:p>
            <a:pPr marL="0" indent="0">
              <a:buNone/>
            </a:pPr>
            <a:endParaRPr lang="en-US" altLang="zh-CN" dirty="0"/>
          </a:p>
          <a:p>
            <a:pPr marL="0" indent="0">
              <a:buNone/>
            </a:pPr>
            <a:r>
              <a:rPr lang="zh-CN" altLang="en-US" dirty="0"/>
              <a:t>目前主要的使用的投影矩阵有两个</a:t>
            </a:r>
            <a:r>
              <a:rPr lang="en-US" altLang="zh-CN" dirty="0"/>
              <a:t>,</a:t>
            </a:r>
            <a:r>
              <a:rPr lang="zh-CN" altLang="en-US" dirty="0"/>
              <a:t>分别是</a:t>
            </a:r>
            <a:r>
              <a:rPr lang="en-US" altLang="zh-CN" dirty="0"/>
              <a:t>:</a:t>
            </a:r>
          </a:p>
          <a:p>
            <a:pPr marL="0" indent="0">
              <a:buNone/>
            </a:pPr>
            <a:r>
              <a:rPr lang="zh-CN" altLang="en-US" dirty="0"/>
              <a:t>透视投影</a:t>
            </a:r>
            <a:r>
              <a:rPr lang="en-US" altLang="zh-CN" dirty="0"/>
              <a:t>(perspective projection)</a:t>
            </a:r>
            <a:r>
              <a:rPr lang="zh-CN" altLang="en-US" dirty="0"/>
              <a:t>和</a:t>
            </a:r>
            <a:endParaRPr lang="en-US" altLang="zh-CN" dirty="0"/>
          </a:p>
          <a:p>
            <a:pPr marL="0" indent="0">
              <a:buNone/>
            </a:pPr>
            <a:r>
              <a:rPr lang="zh-CN" altLang="en-US" dirty="0"/>
              <a:t>正交投影</a:t>
            </a:r>
            <a:r>
              <a:rPr lang="en-US" altLang="zh-CN" dirty="0"/>
              <a:t>(orthographic projection)</a:t>
            </a:r>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60" y="908720"/>
            <a:ext cx="8229600" cy="1152128"/>
          </a:xfrm>
        </p:spPr>
        <p:txBody>
          <a:bodyPr>
            <a:normAutofit fontScale="85000" lnSpcReduction="20000"/>
          </a:bodyPr>
          <a:lstStyle/>
          <a:p>
            <a:r>
              <a:rPr lang="zh-CN" altLang="en-US" dirty="0"/>
              <a:t>使用</a:t>
            </a:r>
            <a:r>
              <a:rPr lang="en-US" altLang="zh-CN" dirty="0"/>
              <a:t>OC</a:t>
            </a:r>
            <a:r>
              <a:rPr lang="zh-CN" altLang="en-US" dirty="0"/>
              <a:t>和</a:t>
            </a:r>
            <a:r>
              <a:rPr lang="en-US" altLang="zh-CN" dirty="0"/>
              <a:t>Java</a:t>
            </a:r>
            <a:r>
              <a:rPr lang="zh-CN" altLang="en-US" dirty="0"/>
              <a:t>调用</a:t>
            </a:r>
            <a:r>
              <a:rPr lang="en-US" altLang="zh-CN" dirty="0"/>
              <a:t>Native</a:t>
            </a:r>
            <a:r>
              <a:rPr lang="zh-CN" altLang="en-US" dirty="0"/>
              <a:t>平台的</a:t>
            </a:r>
            <a:r>
              <a:rPr lang="en-US" altLang="zh-CN" dirty="0" err="1"/>
              <a:t>WebView</a:t>
            </a:r>
            <a:r>
              <a:rPr lang="zh-CN" altLang="en-US" dirty="0"/>
              <a:t>，然后通过</a:t>
            </a:r>
            <a:r>
              <a:rPr lang="en-US" altLang="zh-CN" dirty="0"/>
              <a:t>Unity</a:t>
            </a:r>
            <a:r>
              <a:rPr lang="zh-CN" altLang="en-US" dirty="0"/>
              <a:t>提供的机制与之交互</a:t>
            </a:r>
            <a:r>
              <a:rPr lang="en-US" altLang="zh-CN" dirty="0" smtClean="0"/>
              <a:t>.</a:t>
            </a:r>
            <a:r>
              <a:rPr lang="zh-CN" altLang="en-US" dirty="0" smtClean="0"/>
              <a:t>最后实现</a:t>
            </a:r>
            <a:r>
              <a:rPr lang="zh-CN" altLang="en-US" dirty="0"/>
              <a:t>了在</a:t>
            </a:r>
            <a:r>
              <a:rPr lang="en-US" altLang="zh-CN" dirty="0"/>
              <a:t>IOS</a:t>
            </a:r>
            <a:r>
              <a:rPr lang="zh-CN" altLang="en-US" dirty="0"/>
              <a:t>和</a:t>
            </a:r>
            <a:r>
              <a:rPr lang="en-US" altLang="zh-CN" dirty="0"/>
              <a:t>Android</a:t>
            </a:r>
            <a:r>
              <a:rPr lang="zh-CN" altLang="en-US" dirty="0"/>
              <a:t>两个</a:t>
            </a:r>
            <a:r>
              <a:rPr lang="zh-CN" altLang="en-US" dirty="0" smtClean="0"/>
              <a:t>平台</a:t>
            </a:r>
            <a:r>
              <a:rPr lang="en-US" altLang="zh-CN" dirty="0" smtClean="0"/>
              <a:t>,</a:t>
            </a:r>
            <a:r>
              <a:rPr lang="zh-CN" altLang="en-US" dirty="0" smtClean="0"/>
              <a:t>游戏</a:t>
            </a:r>
            <a:r>
              <a:rPr lang="zh-CN" altLang="en-US" dirty="0"/>
              <a:t>内展示</a:t>
            </a:r>
            <a:r>
              <a:rPr lang="en-US" altLang="zh-CN" dirty="0"/>
              <a:t>Web</a:t>
            </a:r>
            <a:r>
              <a:rPr lang="zh-CN" altLang="en-US" dirty="0" smtClean="0"/>
              <a:t>页面的功能。</a:t>
            </a:r>
            <a:endParaRPr lang="zh-CN" altLang="en-US" dirty="0"/>
          </a:p>
        </p:txBody>
      </p:sp>
      <p:pic>
        <p:nvPicPr>
          <p:cNvPr id="5121" name="Picture 1" descr="C:\Users\ruanban\Documents\Tencent Files\294050792\Image\C2C\HB(TGE27S~11ARGR]C$W((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2060848"/>
            <a:ext cx="3151932" cy="396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5719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692696"/>
            <a:ext cx="8219256" cy="5433467"/>
          </a:xfrm>
        </p:spPr>
        <p:txBody>
          <a:bodyPr>
            <a:normAutofit lnSpcReduction="10000"/>
          </a:bodyPr>
          <a:lstStyle/>
          <a:p>
            <a:r>
              <a:rPr lang="zh-CN" altLang="en-US" dirty="0"/>
              <a:t>透视投影</a:t>
            </a:r>
            <a:endParaRPr lang="en-US" altLang="zh-CN" dirty="0"/>
          </a:p>
          <a:p>
            <a:pPr marL="0" indent="0">
              <a:buNone/>
            </a:pPr>
            <a:r>
              <a:rPr lang="zh-CN" altLang="en-US" dirty="0"/>
              <a:t>透视投影的可视区域是一个平截头体</a:t>
            </a:r>
            <a:r>
              <a:rPr lang="en-US" altLang="zh-CN" dirty="0"/>
              <a:t>(frustum)</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它很好的模拟了人眼的视域范围和近大远小的效果。</a:t>
            </a:r>
            <a:r>
              <a:rPr lang="en-US" altLang="zh-CN" dirty="0"/>
              <a:t>3D</a:t>
            </a:r>
            <a:r>
              <a:rPr lang="zh-CN" altLang="en-US" dirty="0"/>
              <a:t>游戏中常常使用这种投影方式。</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700808"/>
            <a:ext cx="5544616" cy="2965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97061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60" y="620688"/>
            <a:ext cx="8075240" cy="6120680"/>
          </a:xfrm>
        </p:spPr>
        <p:txBody>
          <a:bodyPr>
            <a:normAutofit fontScale="92500" lnSpcReduction="10000"/>
          </a:bodyPr>
          <a:lstStyle/>
          <a:p>
            <a:r>
              <a:rPr lang="en-US" altLang="zh-CN" dirty="0"/>
              <a:t>Unity</a:t>
            </a:r>
            <a:r>
              <a:rPr lang="zh-CN" altLang="en-US" dirty="0"/>
              <a:t>中的透视投影矩阵公式</a:t>
            </a:r>
            <a:r>
              <a:rPr lang="en-US" altLang="zh-CN" dirty="0"/>
              <a:t>:</a:t>
            </a:r>
          </a:p>
          <a:p>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其中</a:t>
            </a:r>
            <a:r>
              <a:rPr lang="en-US" altLang="zh-CN" dirty="0"/>
              <a:t>:</a:t>
            </a:r>
          </a:p>
          <a:p>
            <a:pPr marL="0" indent="0">
              <a:buNone/>
            </a:pPr>
            <a:r>
              <a:rPr lang="en-US" altLang="zh-CN" dirty="0"/>
              <a:t>FOV</a:t>
            </a:r>
            <a:r>
              <a:rPr lang="zh-CN" altLang="en-US" dirty="0"/>
              <a:t>，是平截头体的上下夹角</a:t>
            </a:r>
            <a:r>
              <a:rPr lang="en-US" altLang="zh-CN" dirty="0"/>
              <a:t>.</a:t>
            </a:r>
          </a:p>
          <a:p>
            <a:pPr marL="0" indent="0">
              <a:buNone/>
            </a:pPr>
            <a:r>
              <a:rPr lang="en-US" altLang="zh-CN" dirty="0"/>
              <a:t>Aspect</a:t>
            </a:r>
            <a:r>
              <a:rPr lang="zh-CN" altLang="en-US" dirty="0"/>
              <a:t>，是平截头体，头部或底部的纵横比</a:t>
            </a:r>
            <a:r>
              <a:rPr lang="en-US" altLang="zh-CN" dirty="0"/>
              <a:t>.</a:t>
            </a:r>
          </a:p>
          <a:p>
            <a:pPr marL="0" indent="0">
              <a:buNone/>
            </a:pPr>
            <a:r>
              <a:rPr lang="en-US" altLang="zh-CN" dirty="0"/>
              <a:t>Far,</a:t>
            </a:r>
            <a:r>
              <a:rPr lang="zh-CN" altLang="en-US" dirty="0"/>
              <a:t>底部平截面到视点的距离</a:t>
            </a:r>
            <a:endParaRPr lang="en-US" altLang="zh-CN" dirty="0"/>
          </a:p>
          <a:p>
            <a:pPr marL="0" indent="0">
              <a:buNone/>
            </a:pPr>
            <a:r>
              <a:rPr lang="en-US" altLang="zh-CN" dirty="0"/>
              <a:t>Need,</a:t>
            </a:r>
            <a:r>
              <a:rPr lang="zh-CN" altLang="en-US" dirty="0"/>
              <a:t>头部平截面到视点的距离。</a:t>
            </a:r>
            <a:endParaRPr lang="en-US" altLang="zh-CN" dirty="0"/>
          </a:p>
          <a:p>
            <a:pPr marL="0" indent="0">
              <a:buNone/>
            </a:pPr>
            <a:r>
              <a:rPr lang="en-US" altLang="zh-CN" dirty="0"/>
              <a:t>Unity</a:t>
            </a:r>
            <a:r>
              <a:rPr lang="zh-CN" altLang="en-US" dirty="0"/>
              <a:t>中的</a:t>
            </a:r>
            <a:r>
              <a:rPr lang="en-US" altLang="zh-CN" dirty="0"/>
              <a:t>Camera</a:t>
            </a:r>
            <a:r>
              <a:rPr lang="zh-CN" altLang="en-US" dirty="0"/>
              <a:t>组件控制着这个矩阵。</a:t>
            </a:r>
            <a:endParaRPr lang="en-US" altLang="zh-CN" dirty="0"/>
          </a:p>
        </p:txBody>
      </p:sp>
      <p:graphicFrame>
        <p:nvGraphicFramePr>
          <p:cNvPr id="4" name="对象 3"/>
          <p:cNvGraphicFramePr>
            <a:graphicFrameLocks noChangeAspect="1"/>
          </p:cNvGraphicFramePr>
          <p:nvPr>
            <p:extLst>
              <p:ext uri="{D42A27DB-BD31-4B8C-83A1-F6EECF244321}">
                <p14:modId xmlns:p14="http://schemas.microsoft.com/office/powerpoint/2010/main" val="1401187722"/>
              </p:ext>
            </p:extLst>
          </p:nvPr>
        </p:nvGraphicFramePr>
        <p:xfrm>
          <a:off x="4508500" y="3321050"/>
          <a:ext cx="127000" cy="215900"/>
        </p:xfrm>
        <a:graphic>
          <a:graphicData uri="http://schemas.openxmlformats.org/presentationml/2006/ole">
            <mc:AlternateContent xmlns:mc="http://schemas.openxmlformats.org/markup-compatibility/2006">
              <mc:Choice xmlns:v="urn:schemas-microsoft-com:vml" Requires="v">
                <p:oleObj spid="_x0000_s31680" name="公式" r:id="rId3" imgW="126720" imgH="215640" progId="Equation.3">
                  <p:embed/>
                </p:oleObj>
              </mc:Choice>
              <mc:Fallback>
                <p:oleObj name="公式" r:id="rId3" imgW="126720" imgH="215640" progId="Equation.3">
                  <p:embed/>
                  <p:pic>
                    <p:nvPicPr>
                      <p:cNvPr id="0" name=""/>
                      <p:cNvPicPr/>
                      <p:nvPr/>
                    </p:nvPicPr>
                    <p:blipFill>
                      <a:blip r:embed="rId4"/>
                      <a:stretch>
                        <a:fillRect/>
                      </a:stretch>
                    </p:blipFill>
                    <p:spPr>
                      <a:xfrm>
                        <a:off x="4508500" y="3321050"/>
                        <a:ext cx="127000" cy="215900"/>
                      </a:xfrm>
                      <a:prstGeom prst="rect">
                        <a:avLst/>
                      </a:prstGeom>
                    </p:spPr>
                  </p:pic>
                </p:oleObj>
              </mc:Fallback>
            </mc:AlternateContent>
          </a:graphicData>
        </a:graphic>
      </p:graphicFrame>
      <p:pic>
        <p:nvPicPr>
          <p:cNvPr id="307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720" y="1484784"/>
            <a:ext cx="6264805" cy="2443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09410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692696"/>
            <a:ext cx="8219256" cy="5433467"/>
          </a:xfrm>
        </p:spPr>
        <p:txBody>
          <a:bodyPr>
            <a:normAutofit lnSpcReduction="10000"/>
          </a:bodyPr>
          <a:lstStyle/>
          <a:p>
            <a:r>
              <a:rPr lang="zh-CN" altLang="en-US" dirty="0"/>
              <a:t>正交投影</a:t>
            </a:r>
            <a:endParaRPr lang="en-US" altLang="zh-CN" dirty="0"/>
          </a:p>
          <a:p>
            <a:pPr marL="0" indent="0">
              <a:buNone/>
            </a:pPr>
            <a:r>
              <a:rPr lang="zh-CN" altLang="en-US" dirty="0"/>
              <a:t>正交投影的可视区域是一个长方体。</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由图可知</a:t>
            </a:r>
            <a:r>
              <a:rPr lang="en-US" altLang="zh-CN" dirty="0"/>
              <a:t>,</a:t>
            </a:r>
            <a:r>
              <a:rPr lang="zh-CN" altLang="en-US" dirty="0"/>
              <a:t>正交投影不会扭曲可视区域</a:t>
            </a:r>
            <a:r>
              <a:rPr lang="en-US" altLang="zh-CN" dirty="0"/>
              <a:t>,</a:t>
            </a:r>
            <a:r>
              <a:rPr lang="zh-CN" altLang="en-US" dirty="0"/>
              <a:t>所以不会产生近大远小的效果。</a:t>
            </a:r>
            <a:r>
              <a:rPr lang="en-US" altLang="zh-CN" dirty="0"/>
              <a:t>2D</a:t>
            </a:r>
            <a:r>
              <a:rPr lang="zh-CN" altLang="en-US" dirty="0"/>
              <a:t>游戏中常常使用</a:t>
            </a:r>
            <a:endParaRPr lang="en-US" altLang="zh-CN" dirty="0"/>
          </a:p>
          <a:p>
            <a:pPr marL="0" indent="0">
              <a:buNone/>
            </a:pPr>
            <a:r>
              <a:rPr lang="zh-CN" altLang="en-US" dirty="0"/>
              <a:t>这种投影方式</a:t>
            </a:r>
            <a:endParaRPr lang="en-US" altLang="zh-CN" dirty="0"/>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798680"/>
            <a:ext cx="5040560" cy="2418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51868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64704"/>
            <a:ext cx="8219256" cy="5361459"/>
          </a:xfrm>
        </p:spPr>
        <p:txBody>
          <a:bodyPr/>
          <a:lstStyle/>
          <a:p>
            <a:r>
              <a:rPr lang="en-US" altLang="zh-CN" dirty="0"/>
              <a:t>Unity</a:t>
            </a:r>
            <a:r>
              <a:rPr lang="zh-CN" altLang="en-US" dirty="0"/>
              <a:t>中的正交投影矩阵公式</a:t>
            </a:r>
            <a:r>
              <a:rPr lang="en-US" altLang="zh-CN" dirty="0"/>
              <a:t>:</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en-US" altLang="zh-CN" dirty="0"/>
              <a:t> size</a:t>
            </a:r>
            <a:r>
              <a:rPr lang="zh-CN" altLang="en-US" dirty="0"/>
              <a:t>控制了可视区域的大小。</a:t>
            </a: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72816"/>
            <a:ext cx="6324600" cy="204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048451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Unity</a:t>
            </a:r>
            <a:r>
              <a:rPr lang="zh-CN" altLang="en-US" dirty="0" smtClean="0"/>
              <a:t>中的</a:t>
            </a:r>
            <a:r>
              <a:rPr lang="en-US" altLang="zh-CN" dirty="0" smtClean="0"/>
              <a:t>Camera</a:t>
            </a:r>
            <a:r>
              <a:rPr lang="zh-CN" altLang="en-US" dirty="0" smtClean="0"/>
              <a:t>类</a:t>
            </a:r>
            <a:endParaRPr lang="zh-CN" altLang="en-US" dirty="0"/>
          </a:p>
        </p:txBody>
      </p:sp>
      <p:sp>
        <p:nvSpPr>
          <p:cNvPr id="3" name="内容占位符 2"/>
          <p:cNvSpPr>
            <a:spLocks noGrp="1"/>
          </p:cNvSpPr>
          <p:nvPr>
            <p:ph idx="1"/>
          </p:nvPr>
        </p:nvSpPr>
        <p:spPr/>
        <p:txBody>
          <a:bodyPr>
            <a:normAutofit fontScale="70000" lnSpcReduction="20000"/>
          </a:bodyPr>
          <a:lstStyle/>
          <a:p>
            <a:pPr marL="0" indent="0">
              <a:buNone/>
            </a:pPr>
            <a:r>
              <a:rPr lang="en-US" altLang="zh-CN" sz="2000" dirty="0"/>
              <a:t>public sealed class Camera</a:t>
            </a:r>
          </a:p>
          <a:p>
            <a:pPr marL="0" indent="0">
              <a:buNone/>
            </a:pPr>
            <a:r>
              <a:rPr lang="en-US" altLang="zh-CN" sz="2000" dirty="0"/>
              <a:t>{</a:t>
            </a:r>
          </a:p>
          <a:p>
            <a:pPr marL="0" indent="0">
              <a:buNone/>
            </a:pPr>
            <a:r>
              <a:rPr lang="en-US" altLang="zh-CN" sz="2000" dirty="0" smtClean="0"/>
              <a:t>    public </a:t>
            </a:r>
            <a:r>
              <a:rPr lang="en-US" altLang="zh-CN" sz="2000" dirty="0"/>
              <a:t>Matrix4x4 </a:t>
            </a:r>
            <a:r>
              <a:rPr lang="en-US" altLang="zh-CN" sz="2000" dirty="0" err="1"/>
              <a:t>cameraToWorldMatrix</a:t>
            </a:r>
            <a:r>
              <a:rPr lang="en-US" altLang="zh-CN" sz="2000" dirty="0"/>
              <a:t> { get; }</a:t>
            </a:r>
          </a:p>
          <a:p>
            <a:pPr marL="0" indent="0">
              <a:buNone/>
            </a:pPr>
            <a:r>
              <a:rPr lang="en-US" altLang="zh-CN" sz="2000" dirty="0" smtClean="0"/>
              <a:t>    Matrix4x4 </a:t>
            </a:r>
            <a:r>
              <a:rPr lang="en-US" altLang="zh-CN" sz="2000" dirty="0" err="1"/>
              <a:t>projectionMatrix</a:t>
            </a:r>
            <a:r>
              <a:rPr lang="en-US" altLang="zh-CN" sz="2000" dirty="0"/>
              <a:t> { get; set; </a:t>
            </a:r>
            <a:r>
              <a:rPr lang="en-US" altLang="zh-CN" sz="2000" dirty="0" smtClean="0"/>
              <a:t>}//</a:t>
            </a:r>
            <a:r>
              <a:rPr lang="zh-CN" altLang="en-US" sz="2000" dirty="0" smtClean="0"/>
              <a:t>当前投影矩阵</a:t>
            </a:r>
            <a:endParaRPr lang="en-US" altLang="zh-CN" sz="2000" dirty="0"/>
          </a:p>
          <a:p>
            <a:pPr marL="0" indent="0">
              <a:buNone/>
            </a:pPr>
            <a:r>
              <a:rPr lang="en-US" altLang="zh-CN" sz="2000" dirty="0" smtClean="0"/>
              <a:t>    public </a:t>
            </a:r>
            <a:r>
              <a:rPr lang="en-US" altLang="zh-CN" sz="2000" dirty="0"/>
              <a:t>Matrix4x4 </a:t>
            </a:r>
            <a:r>
              <a:rPr lang="en-US" altLang="zh-CN" sz="2000" dirty="0" err="1"/>
              <a:t>worldToCameraMatrix</a:t>
            </a:r>
            <a:r>
              <a:rPr lang="en-US" altLang="zh-CN" sz="2000" dirty="0"/>
              <a:t> { get; set; }</a:t>
            </a:r>
          </a:p>
          <a:p>
            <a:pPr marL="0" indent="0">
              <a:buNone/>
            </a:pPr>
            <a:r>
              <a:rPr lang="en-US" altLang="zh-CN" sz="2000" dirty="0" smtClean="0"/>
              <a:t>    public </a:t>
            </a:r>
            <a:r>
              <a:rPr lang="en-US" altLang="zh-CN" sz="2000" dirty="0"/>
              <a:t>Vector3 </a:t>
            </a:r>
            <a:r>
              <a:rPr lang="en-US" altLang="zh-CN" sz="2000" dirty="0" err="1"/>
              <a:t>ScreenToViewportPoint</a:t>
            </a:r>
            <a:r>
              <a:rPr lang="en-US" altLang="zh-CN" sz="2000" dirty="0"/>
              <a:t>(Vector3 position);</a:t>
            </a:r>
          </a:p>
          <a:p>
            <a:pPr marL="0" indent="0">
              <a:buNone/>
            </a:pPr>
            <a:r>
              <a:rPr lang="en-US" altLang="zh-CN" sz="2000" dirty="0"/>
              <a:t>    public Vector3 </a:t>
            </a:r>
            <a:r>
              <a:rPr lang="en-US" altLang="zh-CN" sz="2000" dirty="0" err="1"/>
              <a:t>ScreenToWorldPoint</a:t>
            </a:r>
            <a:r>
              <a:rPr lang="en-US" altLang="zh-CN" sz="2000" dirty="0"/>
              <a:t>(Vector3 position</a:t>
            </a:r>
            <a:r>
              <a:rPr lang="en-US" altLang="zh-CN" sz="2000" dirty="0" smtClean="0"/>
              <a:t>);</a:t>
            </a:r>
            <a:endParaRPr lang="en-US" altLang="zh-CN" sz="2000" dirty="0"/>
          </a:p>
          <a:p>
            <a:pPr marL="0" indent="0">
              <a:buNone/>
            </a:pPr>
            <a:r>
              <a:rPr lang="en-US" altLang="zh-CN" sz="2000" dirty="0"/>
              <a:t>    public Vector3 </a:t>
            </a:r>
            <a:r>
              <a:rPr lang="en-US" altLang="zh-CN" sz="2000" dirty="0" err="1"/>
              <a:t>ViewportToScreenPoint</a:t>
            </a:r>
            <a:r>
              <a:rPr lang="en-US" altLang="zh-CN" sz="2000" dirty="0"/>
              <a:t>(Vector3 position);</a:t>
            </a:r>
          </a:p>
          <a:p>
            <a:pPr marL="0" indent="0">
              <a:buNone/>
            </a:pPr>
            <a:r>
              <a:rPr lang="en-US" altLang="zh-CN" sz="2000" dirty="0"/>
              <a:t>    public Vector3 </a:t>
            </a:r>
            <a:r>
              <a:rPr lang="en-US" altLang="zh-CN" sz="2000" dirty="0" err="1"/>
              <a:t>ViewportToWorldPoint</a:t>
            </a:r>
            <a:r>
              <a:rPr lang="en-US" altLang="zh-CN" sz="2000" dirty="0"/>
              <a:t>(Vector3 position);</a:t>
            </a:r>
          </a:p>
          <a:p>
            <a:pPr marL="0" indent="0">
              <a:buNone/>
            </a:pPr>
            <a:r>
              <a:rPr lang="en-US" altLang="zh-CN" sz="2000" dirty="0"/>
              <a:t>    public Vector3 </a:t>
            </a:r>
            <a:r>
              <a:rPr lang="en-US" altLang="zh-CN" sz="2000" dirty="0" err="1"/>
              <a:t>WorldToScreenPoint</a:t>
            </a:r>
            <a:r>
              <a:rPr lang="en-US" altLang="zh-CN" sz="2000" dirty="0"/>
              <a:t>(Vector3 position);</a:t>
            </a:r>
          </a:p>
          <a:p>
            <a:pPr marL="0" indent="0">
              <a:buNone/>
            </a:pPr>
            <a:r>
              <a:rPr lang="en-US" altLang="zh-CN" sz="2000" dirty="0"/>
              <a:t>    public Vector3 </a:t>
            </a:r>
            <a:r>
              <a:rPr lang="en-US" altLang="zh-CN" sz="2000" dirty="0" err="1"/>
              <a:t>WorldToViewportPoint</a:t>
            </a:r>
            <a:r>
              <a:rPr lang="en-US" altLang="zh-CN" sz="2000" dirty="0"/>
              <a:t>(Vector3 position);</a:t>
            </a:r>
          </a:p>
          <a:p>
            <a:pPr marL="0" indent="0">
              <a:buNone/>
            </a:pPr>
            <a:r>
              <a:rPr lang="en-US" altLang="zh-CN" sz="2000" dirty="0" smtClean="0"/>
              <a:t>}</a:t>
            </a:r>
          </a:p>
          <a:p>
            <a:pPr marL="0" indent="0">
              <a:buNone/>
            </a:pPr>
            <a:r>
              <a:rPr lang="zh-CN" altLang="en-US" sz="2000" dirty="0" smtClean="0"/>
              <a:t>测试代码</a:t>
            </a:r>
            <a:r>
              <a:rPr lang="en-US" altLang="zh-CN" sz="2000" dirty="0" smtClean="0"/>
              <a:t>:</a:t>
            </a:r>
          </a:p>
          <a:p>
            <a:pPr marL="0" indent="0">
              <a:buNone/>
            </a:pPr>
            <a:r>
              <a:rPr lang="en-US" altLang="zh-CN" sz="2000" dirty="0"/>
              <a:t>public Camera c;</a:t>
            </a:r>
          </a:p>
          <a:p>
            <a:pPr marL="0" indent="0">
              <a:buNone/>
            </a:pPr>
            <a:r>
              <a:rPr lang="en-US" altLang="zh-CN" sz="2000" dirty="0"/>
              <a:t>// Use this for initialization</a:t>
            </a:r>
          </a:p>
          <a:p>
            <a:pPr marL="0" indent="0">
              <a:buNone/>
            </a:pPr>
            <a:r>
              <a:rPr lang="en-US" altLang="zh-CN" sz="2000" dirty="0"/>
              <a:t>void Start () {</a:t>
            </a:r>
          </a:p>
          <a:p>
            <a:pPr marL="0" indent="0">
              <a:buNone/>
            </a:pPr>
            <a:r>
              <a:rPr lang="en-US" altLang="zh-CN" sz="2000" dirty="0"/>
              <a:t>    </a:t>
            </a:r>
            <a:r>
              <a:rPr lang="en-US" altLang="zh-CN" sz="2000" dirty="0" err="1"/>
              <a:t>var</a:t>
            </a:r>
            <a:r>
              <a:rPr lang="en-US" altLang="zh-CN" sz="2000" dirty="0"/>
              <a:t> v = new Vector3(2.52f, -1.42f,10.89f );</a:t>
            </a:r>
          </a:p>
          <a:p>
            <a:pPr marL="0" indent="0">
              <a:buNone/>
            </a:pPr>
            <a:r>
              <a:rPr lang="en-US" altLang="zh-CN" sz="2000" dirty="0"/>
              <a:t>    </a:t>
            </a:r>
            <a:r>
              <a:rPr lang="en-US" altLang="zh-CN" sz="2000" dirty="0" err="1"/>
              <a:t>Debug.Log</a:t>
            </a:r>
            <a:r>
              <a:rPr lang="en-US" altLang="zh-CN" sz="2000" dirty="0"/>
              <a:t>("</a:t>
            </a:r>
            <a:r>
              <a:rPr lang="en-US" altLang="zh-CN" sz="2000" dirty="0" err="1"/>
              <a:t>WorldToViewportPoint</a:t>
            </a:r>
            <a:r>
              <a:rPr lang="en-US" altLang="zh-CN" sz="2000" dirty="0"/>
              <a:t>:" +  </a:t>
            </a:r>
            <a:r>
              <a:rPr lang="en-US" altLang="zh-CN" sz="2000" dirty="0" err="1"/>
              <a:t>c.WorldToViewportPoint</a:t>
            </a:r>
            <a:r>
              <a:rPr lang="en-US" altLang="zh-CN" sz="2000" dirty="0"/>
              <a:t>(v));</a:t>
            </a:r>
          </a:p>
          <a:p>
            <a:pPr marL="0" indent="0">
              <a:buNone/>
            </a:pPr>
            <a:r>
              <a:rPr lang="en-US" altLang="zh-CN" sz="2000" dirty="0"/>
              <a:t>    </a:t>
            </a:r>
            <a:r>
              <a:rPr lang="en-US" altLang="zh-CN" sz="2000" dirty="0" err="1"/>
              <a:t>Debug.Log</a:t>
            </a:r>
            <a:r>
              <a:rPr lang="en-US" altLang="zh-CN" sz="2000" dirty="0"/>
              <a:t>("</a:t>
            </a:r>
            <a:r>
              <a:rPr lang="en-US" altLang="zh-CN" sz="2000" dirty="0" err="1"/>
              <a:t>WorldToScreenPoint</a:t>
            </a:r>
            <a:r>
              <a:rPr lang="en-US" altLang="zh-CN" sz="2000" dirty="0"/>
              <a:t>:" +  </a:t>
            </a:r>
            <a:r>
              <a:rPr lang="en-US" altLang="zh-CN" sz="2000" dirty="0" err="1"/>
              <a:t>c.WorldToScreenPoint</a:t>
            </a:r>
            <a:r>
              <a:rPr lang="en-US" altLang="zh-CN" sz="2000" dirty="0"/>
              <a:t>(v</a:t>
            </a:r>
            <a:r>
              <a:rPr lang="en-US" altLang="zh-CN" sz="2000" dirty="0" smtClean="0"/>
              <a:t>));</a:t>
            </a:r>
          </a:p>
          <a:p>
            <a:pPr marL="0" indent="0">
              <a:buNone/>
            </a:pPr>
            <a:r>
              <a:rPr lang="en-US" altLang="zh-CN" sz="2000" dirty="0"/>
              <a:t> </a:t>
            </a:r>
            <a:r>
              <a:rPr lang="en-US" altLang="zh-CN" sz="2000" dirty="0" smtClean="0"/>
              <a:t>   //</a:t>
            </a:r>
            <a:r>
              <a:rPr lang="zh-CN" altLang="en-US" sz="2000" dirty="0" smtClean="0"/>
              <a:t>同一个点</a:t>
            </a:r>
            <a:r>
              <a:rPr lang="en-US" altLang="zh-CN" sz="2000" dirty="0" smtClean="0"/>
              <a:t>,Z</a:t>
            </a:r>
            <a:r>
              <a:rPr lang="zh-CN" altLang="en-US" sz="2000" dirty="0" smtClean="0"/>
              <a:t>轴坐标相反</a:t>
            </a:r>
            <a:r>
              <a:rPr lang="en-US" altLang="zh-CN" sz="2000" dirty="0" smtClean="0"/>
              <a:t>,</a:t>
            </a:r>
            <a:r>
              <a:rPr lang="zh-CN" altLang="en-US" sz="2000" dirty="0" smtClean="0"/>
              <a:t>说明这是两个不同的坐标系</a:t>
            </a:r>
            <a:endParaRPr lang="en-US" altLang="zh-CN" sz="2000" dirty="0" smtClean="0"/>
          </a:p>
          <a:p>
            <a:pPr marL="0" indent="0">
              <a:buNone/>
            </a:pPr>
            <a:r>
              <a:rPr lang="en-US" altLang="zh-CN" sz="2000" dirty="0" err="1"/>
              <a:t>Debug.Log</a:t>
            </a:r>
            <a:r>
              <a:rPr lang="en-US" altLang="zh-CN" sz="2000" dirty="0"/>
              <a:t>("</a:t>
            </a:r>
            <a:r>
              <a:rPr lang="en-US" altLang="zh-CN" sz="2000" dirty="0" err="1"/>
              <a:t>worldToLocalMatrix</a:t>
            </a:r>
            <a:r>
              <a:rPr lang="en-US" altLang="zh-CN" sz="2000" dirty="0"/>
              <a:t>:" + </a:t>
            </a:r>
            <a:r>
              <a:rPr lang="en-US" altLang="zh-CN" sz="2000" dirty="0" err="1"/>
              <a:t>c.transform.worldToLocalMatrix.MultiplyPoint</a:t>
            </a:r>
            <a:r>
              <a:rPr lang="en-US" altLang="zh-CN" sz="2000" dirty="0"/>
              <a:t>(v));</a:t>
            </a:r>
          </a:p>
          <a:p>
            <a:pPr marL="0" indent="0">
              <a:buNone/>
            </a:pPr>
            <a:r>
              <a:rPr lang="en-US" altLang="zh-CN" sz="2000" dirty="0" err="1"/>
              <a:t>Debug.Log</a:t>
            </a:r>
            <a:r>
              <a:rPr lang="en-US" altLang="zh-CN" sz="2000" dirty="0"/>
              <a:t>("</a:t>
            </a:r>
            <a:r>
              <a:rPr lang="en-US" altLang="zh-CN" sz="2000" dirty="0" err="1"/>
              <a:t>worldToCameraMatrix</a:t>
            </a:r>
            <a:r>
              <a:rPr lang="en-US" altLang="zh-CN" sz="2000" dirty="0"/>
              <a:t>:" + </a:t>
            </a:r>
            <a:r>
              <a:rPr lang="en-US" altLang="zh-CN" sz="2000" dirty="0" err="1"/>
              <a:t>c.worldToCameraMatrix.MultiplyPoint</a:t>
            </a:r>
            <a:r>
              <a:rPr lang="en-US" altLang="zh-CN" sz="2000" dirty="0"/>
              <a:t>(v</a:t>
            </a:r>
            <a:r>
              <a:rPr lang="en-US" altLang="zh-CN" sz="2000" dirty="0" smtClean="0"/>
              <a:t>));</a:t>
            </a:r>
          </a:p>
          <a:p>
            <a:pPr marL="0" indent="0">
              <a:buNone/>
            </a:pPr>
            <a:r>
              <a:rPr lang="en-US" altLang="zh-CN" sz="2000" dirty="0" smtClean="0"/>
              <a:t>}</a:t>
            </a:r>
            <a:endParaRPr lang="zh-CN" altLang="en-US" sz="2000" dirty="0"/>
          </a:p>
        </p:txBody>
      </p:sp>
    </p:spTree>
    <p:extLst>
      <p:ext uri="{BB962C8B-B14F-4D97-AF65-F5344CB8AC3E}">
        <p14:creationId xmlns:p14="http://schemas.microsoft.com/office/powerpoint/2010/main" val="476465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Unity</a:t>
            </a:r>
            <a:r>
              <a:rPr lang="zh-CN" altLang="en-US" dirty="0"/>
              <a:t>编辑器详细</a:t>
            </a:r>
            <a:r>
              <a:rPr lang="zh-CN" altLang="en-US" dirty="0" smtClean="0"/>
              <a:t>介绍</a:t>
            </a:r>
            <a:endParaRPr lang="zh-CN" altLang="en-US" dirty="0"/>
          </a:p>
        </p:txBody>
      </p:sp>
      <p:sp>
        <p:nvSpPr>
          <p:cNvPr id="3" name="内容占位符 2"/>
          <p:cNvSpPr>
            <a:spLocks noGrp="1"/>
          </p:cNvSpPr>
          <p:nvPr>
            <p:ph idx="1"/>
          </p:nvPr>
        </p:nvSpPr>
        <p:spPr/>
        <p:txBody>
          <a:bodyPr/>
          <a:lstStyle/>
          <a:p>
            <a:r>
              <a:rPr lang="zh-CN" altLang="en-US" dirty="0" smtClean="0"/>
              <a:t>环境安装</a:t>
            </a:r>
            <a:endParaRPr lang="en-US" altLang="zh-CN" dirty="0" smtClean="0"/>
          </a:p>
          <a:p>
            <a:pPr marL="0" indent="0">
              <a:buNone/>
            </a:pPr>
            <a:r>
              <a:rPr lang="en-US" altLang="zh-CN" dirty="0"/>
              <a:t> </a:t>
            </a:r>
            <a:r>
              <a:rPr lang="en-US" altLang="zh-CN" dirty="0" smtClean="0"/>
              <a:t>      </a:t>
            </a:r>
            <a:r>
              <a:rPr lang="en-US" altLang="zh-CN" sz="2400" dirty="0" smtClean="0"/>
              <a:t>Unity:</a:t>
            </a:r>
            <a:r>
              <a:rPr lang="zh-CN" altLang="en-US" sz="2400" dirty="0" smtClean="0"/>
              <a:t> </a:t>
            </a:r>
            <a:r>
              <a:rPr lang="en-US" altLang="zh-CN" sz="2400" dirty="0" smtClean="0">
                <a:hlinkClick r:id="rId2"/>
              </a:rPr>
              <a:t>https</a:t>
            </a:r>
            <a:r>
              <a:rPr lang="en-US" altLang="zh-CN" sz="2400" dirty="0">
                <a:hlinkClick r:id="rId2"/>
              </a:rPr>
              <a:t>://</a:t>
            </a:r>
            <a:r>
              <a:rPr lang="en-US" altLang="zh-CN" sz="2400" dirty="0" smtClean="0">
                <a:hlinkClick r:id="rId2"/>
              </a:rPr>
              <a:t>store.unity.com/cn</a:t>
            </a:r>
            <a:endParaRPr lang="en-US" altLang="zh-CN" sz="2400" dirty="0" smtClean="0"/>
          </a:p>
          <a:p>
            <a:pPr marL="0" indent="0">
              <a:buNone/>
            </a:pPr>
            <a:r>
              <a:rPr lang="en-US" altLang="zh-CN" sz="2400" dirty="0"/>
              <a:t>     VS2015:</a:t>
            </a:r>
            <a:r>
              <a:rPr lang="en-US" altLang="zh-CN" sz="2400" dirty="0">
                <a:hlinkClick r:id="rId3"/>
              </a:rPr>
              <a:t>https://</a:t>
            </a:r>
            <a:r>
              <a:rPr lang="en-US" altLang="zh-CN" sz="2400" dirty="0" smtClean="0">
                <a:hlinkClick r:id="rId3"/>
              </a:rPr>
              <a:t>www.visualstudio.com/zh-hans/downloads/</a:t>
            </a:r>
            <a:endParaRPr lang="en-US" altLang="zh-CN" sz="2400" dirty="0" smtClean="0"/>
          </a:p>
          <a:p>
            <a:pPr marL="0" indent="0">
              <a:buNone/>
            </a:pPr>
            <a:r>
              <a:rPr lang="en-US" altLang="zh-CN" sz="2400" dirty="0"/>
              <a:t> </a:t>
            </a:r>
            <a:r>
              <a:rPr lang="en-US" altLang="zh-CN" sz="2400" dirty="0" smtClean="0"/>
              <a:t>     VS2015 Tools </a:t>
            </a:r>
            <a:r>
              <a:rPr lang="en-US" altLang="zh-CN" sz="2400" dirty="0"/>
              <a:t>For </a:t>
            </a:r>
            <a:r>
              <a:rPr lang="en-US" altLang="zh-CN" sz="2400" dirty="0" smtClean="0"/>
              <a:t>Unity:</a:t>
            </a:r>
          </a:p>
          <a:p>
            <a:pPr marL="0" indent="0">
              <a:buNone/>
            </a:pPr>
            <a:r>
              <a:rPr lang="en-US" altLang="zh-CN" sz="2400" dirty="0" smtClean="0">
                <a:hlinkClick r:id="rId4"/>
              </a:rPr>
              <a:t>https</a:t>
            </a:r>
            <a:r>
              <a:rPr lang="en-US" altLang="zh-CN" sz="2400" dirty="0">
                <a:hlinkClick r:id="rId4"/>
              </a:rPr>
              <a:t>://</a:t>
            </a:r>
            <a:r>
              <a:rPr lang="en-US" altLang="zh-CN" sz="2400" dirty="0" smtClean="0">
                <a:hlinkClick r:id="rId4"/>
              </a:rPr>
              <a:t>marketplace.visualstudio.com/items?itemName=SebastienLebreton.VisualStudio2015ToolsforUnity</a:t>
            </a:r>
            <a:endParaRPr lang="en-US" altLang="zh-CN" sz="2400" dirty="0" smtClean="0"/>
          </a:p>
          <a:p>
            <a:pPr marL="0" indent="0">
              <a:buNone/>
            </a:pPr>
            <a:endParaRPr lang="en-US" altLang="zh-CN" sz="2400" dirty="0"/>
          </a:p>
          <a:p>
            <a:pPr marL="0" indent="0">
              <a:buNone/>
            </a:pPr>
            <a:endParaRPr lang="en-US" altLang="zh-CN" sz="2400" dirty="0" smtClean="0"/>
          </a:p>
        </p:txBody>
      </p:sp>
      <p:sp>
        <p:nvSpPr>
          <p:cNvPr id="4" name="矩形 3"/>
          <p:cNvSpPr/>
          <p:nvPr/>
        </p:nvSpPr>
        <p:spPr>
          <a:xfrm>
            <a:off x="1115616" y="1628800"/>
            <a:ext cx="184731" cy="369332"/>
          </a:xfrm>
          <a:prstGeom prst="rect">
            <a:avLst/>
          </a:prstGeom>
        </p:spPr>
        <p:txBody>
          <a:bodyPr wrap="none">
            <a:spAutoFit/>
          </a:bodyPr>
          <a:lstStyle/>
          <a:p>
            <a:endParaRPr lang="zh-CN" altLang="en-US" dirty="0"/>
          </a:p>
        </p:txBody>
      </p:sp>
    </p:spTree>
    <p:extLst>
      <p:ext uri="{BB962C8B-B14F-4D97-AF65-F5344CB8AC3E}">
        <p14:creationId xmlns:p14="http://schemas.microsoft.com/office/powerpoint/2010/main" val="210706019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启动面板</a:t>
            </a:r>
            <a:endParaRPr lang="en-US" altLang="zh-CN" dirty="0" smtClean="0"/>
          </a:p>
          <a:p>
            <a:pPr marL="0" indent="0">
              <a:buNone/>
            </a:pPr>
            <a:r>
              <a:rPr lang="zh-CN" altLang="en-US" dirty="0"/>
              <a:t> </a:t>
            </a:r>
            <a:r>
              <a:rPr lang="zh-CN" altLang="en-US" dirty="0" smtClean="0"/>
              <a:t>  可以新建和打开一个已有工程</a:t>
            </a:r>
            <a:r>
              <a:rPr lang="en-US" altLang="zh-CN" dirty="0" smtClean="0"/>
              <a:t>.</a:t>
            </a:r>
            <a:r>
              <a:rPr lang="zh-CN" altLang="en-US" dirty="0"/>
              <a:t>列举了本机打开工程的</a:t>
            </a:r>
            <a:r>
              <a:rPr lang="zh-CN" altLang="en-US" dirty="0" smtClean="0"/>
              <a:t>历史记录</a:t>
            </a:r>
            <a:endParaRPr lang="en-US" altLang="zh-CN" dirty="0" smtClean="0"/>
          </a:p>
          <a:p>
            <a:pPr marL="0" indent="0">
              <a:buNone/>
            </a:pPr>
            <a:endParaRPr lang="en-US" altLang="zh-CN" dirty="0" smtClean="0"/>
          </a:p>
          <a:p>
            <a:r>
              <a:rPr lang="zh-CN" altLang="en-US" dirty="0" smtClean="0"/>
              <a:t>工程目录结构</a:t>
            </a:r>
            <a:endParaRPr lang="en-US" altLang="zh-CN" dirty="0"/>
          </a:p>
        </p:txBody>
      </p:sp>
      <p:pic>
        <p:nvPicPr>
          <p:cNvPr id="6451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861048"/>
            <a:ext cx="5953125" cy="239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51393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层级视图</a:t>
            </a:r>
            <a:r>
              <a:rPr lang="en-US" altLang="zh-CN" dirty="0" smtClean="0"/>
              <a:t>(Hierarchy)</a:t>
            </a:r>
          </a:p>
          <a:p>
            <a:pPr marL="0" indent="0">
              <a:buNone/>
            </a:pPr>
            <a:r>
              <a:rPr lang="en-US" altLang="zh-CN" dirty="0" smtClean="0"/>
              <a:t>   </a:t>
            </a:r>
            <a:r>
              <a:rPr lang="zh-CN" altLang="en-US" dirty="0" smtClean="0"/>
              <a:t>列举了游戏世界中所有的游戏对象</a:t>
            </a:r>
            <a:endParaRPr lang="en-US" altLang="zh-CN" dirty="0" smtClean="0"/>
          </a:p>
          <a:p>
            <a:pPr marL="0" indent="0">
              <a:buNone/>
            </a:pPr>
            <a:r>
              <a:rPr lang="en-US" altLang="zh-CN" dirty="0"/>
              <a:t> </a:t>
            </a:r>
            <a:r>
              <a:rPr lang="en-US" altLang="zh-CN" dirty="0" smtClean="0"/>
              <a:t> (</a:t>
            </a:r>
            <a:r>
              <a:rPr lang="en-US" altLang="zh-CN" dirty="0" err="1" smtClean="0"/>
              <a:t>GameObject</a:t>
            </a:r>
            <a:r>
              <a:rPr lang="en-US" altLang="zh-CN" dirty="0" smtClean="0"/>
              <a:t>)</a:t>
            </a:r>
            <a:r>
              <a:rPr lang="zh-CN" altLang="en-US" dirty="0" smtClean="0"/>
              <a:t>。可以点击选择这些物体</a:t>
            </a:r>
            <a:r>
              <a:rPr lang="en-US" altLang="zh-CN" dirty="0" smtClean="0"/>
              <a:t>,</a:t>
            </a:r>
            <a:r>
              <a:rPr lang="zh-CN" altLang="en-US" dirty="0" smtClean="0"/>
              <a:t>从而对其进行编辑。鼠标右键菜单</a:t>
            </a:r>
            <a:endParaRPr lang="en-US" altLang="zh-CN" dirty="0" smtClean="0"/>
          </a:p>
          <a:p>
            <a:pPr marL="0" indent="0">
              <a:buNone/>
            </a:pPr>
            <a:r>
              <a:rPr lang="zh-CN" altLang="en-US" dirty="0" smtClean="0"/>
              <a:t>可以创建和删除游戏对象。</a:t>
            </a:r>
            <a:endParaRPr lang="en-US" altLang="zh-CN" dirty="0" smtClean="0"/>
          </a:p>
          <a:p>
            <a:pPr marL="0" indent="0">
              <a:buNone/>
            </a:pPr>
            <a:r>
              <a:rPr lang="zh-CN" altLang="en-US" dirty="0" smtClean="0"/>
              <a:t>更多的时候是将</a:t>
            </a:r>
            <a:r>
              <a:rPr lang="zh-CN" altLang="en-US" b="1" dirty="0" smtClean="0"/>
              <a:t>资源管理器</a:t>
            </a:r>
            <a:r>
              <a:rPr lang="zh-CN" altLang="en-US" dirty="0" smtClean="0"/>
              <a:t>中</a:t>
            </a:r>
            <a:endParaRPr lang="en-US" altLang="zh-CN" dirty="0" smtClean="0"/>
          </a:p>
          <a:p>
            <a:pPr marL="0" indent="0">
              <a:buNone/>
            </a:pPr>
            <a:r>
              <a:rPr lang="zh-CN" altLang="en-US" dirty="0" smtClean="0"/>
              <a:t>的模型直接拖到该视图上</a:t>
            </a:r>
            <a:r>
              <a:rPr lang="en-US" altLang="zh-CN" dirty="0" smtClean="0"/>
              <a:t>,</a:t>
            </a:r>
            <a:r>
              <a:rPr lang="zh-CN" altLang="en-US" dirty="0" smtClean="0"/>
              <a:t>从</a:t>
            </a:r>
            <a:endParaRPr lang="en-US" altLang="zh-CN" dirty="0" smtClean="0"/>
          </a:p>
          <a:p>
            <a:pPr marL="0" indent="0">
              <a:buNone/>
            </a:pPr>
            <a:r>
              <a:rPr lang="zh-CN" altLang="en-US" dirty="0" smtClean="0"/>
              <a:t>而从创建一个自定义的游戏</a:t>
            </a:r>
            <a:endParaRPr lang="en-US" altLang="zh-CN" dirty="0" smtClean="0"/>
          </a:p>
          <a:p>
            <a:pPr marL="0" indent="0">
              <a:buNone/>
            </a:pPr>
            <a:r>
              <a:rPr lang="zh-CN" altLang="en-US" dirty="0" smtClean="0"/>
              <a:t>对象。</a:t>
            </a:r>
            <a:endParaRPr lang="zh-CN" altLang="en-US" dirty="0"/>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2708920"/>
            <a:ext cx="2664296" cy="3746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40178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场景视图</a:t>
            </a:r>
            <a:r>
              <a:rPr lang="en-US" altLang="zh-CN" dirty="0" smtClean="0"/>
              <a:t>(Scene)</a:t>
            </a:r>
          </a:p>
          <a:p>
            <a:pPr marL="0" indent="0">
              <a:buNone/>
            </a:pPr>
            <a:r>
              <a:rPr lang="en-US" altLang="zh-CN" dirty="0"/>
              <a:t> </a:t>
            </a:r>
            <a:r>
              <a:rPr lang="en-US" altLang="zh-CN" dirty="0" smtClean="0"/>
              <a:t>  </a:t>
            </a:r>
            <a:r>
              <a:rPr lang="zh-CN" altLang="en-US" dirty="0" smtClean="0"/>
              <a:t>该视图是游戏的编辑展示界面</a:t>
            </a:r>
            <a:r>
              <a:rPr lang="en-US" altLang="zh-CN" dirty="0" smtClean="0"/>
              <a:t>,</a:t>
            </a:r>
            <a:r>
              <a:rPr lang="zh-CN" altLang="en-US" dirty="0" smtClean="0"/>
              <a:t>里面内置了</a:t>
            </a:r>
            <a:endParaRPr lang="en-US" altLang="zh-CN" dirty="0" smtClean="0"/>
          </a:p>
          <a:p>
            <a:pPr marL="0" indent="0">
              <a:buNone/>
            </a:pPr>
            <a:r>
              <a:rPr lang="zh-CN" altLang="en-US" dirty="0" smtClean="0"/>
              <a:t>了一个由编辑器提供的</a:t>
            </a:r>
            <a:r>
              <a:rPr lang="zh-CN" altLang="en-US" b="1" dirty="0" smtClean="0"/>
              <a:t>内置摄像机</a:t>
            </a:r>
            <a:r>
              <a:rPr lang="en-US" altLang="zh-CN" b="1" dirty="0" smtClean="0"/>
              <a:t>(Camera)</a:t>
            </a:r>
            <a:r>
              <a:rPr lang="zh-CN" altLang="en-US" dirty="0" smtClean="0"/>
              <a:t>。</a:t>
            </a:r>
            <a:endParaRPr lang="en-US" altLang="zh-CN" dirty="0" smtClean="0"/>
          </a:p>
          <a:p>
            <a:pPr marL="0" indent="0">
              <a:buNone/>
            </a:pPr>
            <a:r>
              <a:rPr lang="zh-CN" altLang="en-US" dirty="0" smtClean="0"/>
              <a:t>可以通过工具栏中的工具</a:t>
            </a:r>
            <a:endParaRPr lang="en-US" altLang="zh-CN" dirty="0" smtClean="0"/>
          </a:p>
          <a:p>
            <a:pPr marL="0" indent="0">
              <a:buNone/>
            </a:pPr>
            <a:endParaRPr lang="en-US" altLang="zh-CN" dirty="0" smtClean="0"/>
          </a:p>
          <a:p>
            <a:pPr marL="0" indent="0">
              <a:buNone/>
            </a:pPr>
            <a:r>
              <a:rPr lang="zh-CN" altLang="en-US" dirty="0"/>
              <a:t>，</a:t>
            </a:r>
            <a:r>
              <a:rPr lang="zh-CN" altLang="en-US" dirty="0" smtClean="0"/>
              <a:t>右上角的               </a:t>
            </a:r>
            <a:r>
              <a:rPr lang="en-US" altLang="zh-CN" dirty="0" smtClean="0"/>
              <a:t>,</a:t>
            </a:r>
            <a:r>
              <a:rPr lang="zh-CN" altLang="en-US" dirty="0" smtClean="0"/>
              <a:t>还有键盘鼠标</a:t>
            </a:r>
            <a:r>
              <a:rPr lang="en-US" altLang="zh-CN" dirty="0" smtClean="0"/>
              <a:t>,</a:t>
            </a:r>
            <a:r>
              <a:rPr lang="zh-CN" altLang="en-US" dirty="0" smtClean="0"/>
              <a:t>来控制这</a:t>
            </a:r>
            <a:endParaRPr lang="en-US" altLang="zh-CN" dirty="0" smtClean="0"/>
          </a:p>
          <a:p>
            <a:pPr marL="0" indent="0">
              <a:buNone/>
            </a:pPr>
            <a:endParaRPr lang="en-US" altLang="zh-CN" dirty="0"/>
          </a:p>
          <a:p>
            <a:pPr marL="0" indent="0">
              <a:buNone/>
            </a:pPr>
            <a:r>
              <a:rPr lang="zh-CN" altLang="en-US" dirty="0" smtClean="0"/>
              <a:t>个相机。从而可以查看和编辑游戏世界的每一部分。</a:t>
            </a:r>
            <a:endParaRPr lang="en-US" altLang="zh-CN" dirty="0" smtClean="0"/>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2768564"/>
            <a:ext cx="16954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3563901"/>
            <a:ext cx="1028700"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32264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游戏视图</a:t>
            </a:r>
            <a:r>
              <a:rPr lang="en-US" altLang="zh-CN" dirty="0" smtClean="0"/>
              <a:t>(Game)</a:t>
            </a:r>
          </a:p>
          <a:p>
            <a:pPr marL="0" indent="0">
              <a:buNone/>
            </a:pPr>
            <a:r>
              <a:rPr lang="en-US" altLang="zh-CN" dirty="0"/>
              <a:t> </a:t>
            </a:r>
            <a:r>
              <a:rPr lang="en-US" altLang="zh-CN" dirty="0" smtClean="0"/>
              <a:t>  </a:t>
            </a:r>
            <a:r>
              <a:rPr lang="zh-CN" altLang="en-US" dirty="0" smtClean="0"/>
              <a:t>游戏</a:t>
            </a:r>
            <a:r>
              <a:rPr lang="zh-CN" altLang="en-US" dirty="0"/>
              <a:t>视图</a:t>
            </a:r>
            <a:r>
              <a:rPr lang="zh-CN" altLang="en-US" dirty="0" smtClean="0"/>
              <a:t>用来显示由游戏内相机渲染内容的视图。如果场景中没有相机</a:t>
            </a:r>
            <a:r>
              <a:rPr lang="en-US" altLang="zh-CN" dirty="0" smtClean="0"/>
              <a:t>,</a:t>
            </a:r>
            <a:r>
              <a:rPr lang="zh-CN" altLang="en-US" dirty="0" smtClean="0"/>
              <a:t>将无法显示任何内容。</a:t>
            </a:r>
            <a:endParaRPr lang="zh-CN" altLang="en-US" dirty="0"/>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852936"/>
            <a:ext cx="5392267" cy="2856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35784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9167</TotalTime>
  <Words>6836</Words>
  <Application>Microsoft Office PowerPoint</Application>
  <PresentationFormat>全屏显示(4:3)</PresentationFormat>
  <Paragraphs>698</Paragraphs>
  <Slides>109</Slides>
  <Notes>4</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109</vt:i4>
      </vt:variant>
    </vt:vector>
  </HeadingPairs>
  <TitlesOfParts>
    <vt:vector size="112" baseType="lpstr">
      <vt:lpstr>Office 主题</vt:lpstr>
      <vt:lpstr>Equation</vt:lpstr>
      <vt:lpstr>公式</vt:lpstr>
      <vt:lpstr>PowerPoint 演示文稿</vt:lpstr>
      <vt:lpstr>什么是Unity?</vt:lpstr>
      <vt:lpstr>Unity是怎么实现跨平台的?</vt:lpstr>
      <vt:lpstr>.Net Framework框架图</vt:lpstr>
      <vt:lpstr>Mono2x-&gt;.Net 3.5 framework</vt:lpstr>
      <vt:lpstr>PowerPoint 演示文稿</vt:lpstr>
      <vt:lpstr>Unity的易扩展性体现在哪里?</vt:lpstr>
      <vt:lpstr>PowerPoint 演示文稿</vt:lpstr>
      <vt:lpstr>PowerPoint 演示文稿</vt:lpstr>
      <vt:lpstr>PowerPoint 演示文稿</vt:lpstr>
      <vt:lpstr>DLL解惑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Unity游戏引擎</vt:lpstr>
      <vt:lpstr>渲染流水线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3D数学基础</vt:lpstr>
      <vt:lpstr>坐标系与坐标空间</vt:lpstr>
      <vt:lpstr>坐标系分类</vt:lpstr>
      <vt:lpstr>坐标空间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向量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矩阵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变换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Unity中的矩阵类Matrix4x4</vt:lpstr>
      <vt:lpstr>Unity中的Transform类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Unity中的Camera类</vt:lpstr>
      <vt:lpstr>Unity编辑器详细介绍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关于Prefab</vt:lpstr>
      <vt:lpstr>PowerPoint 演示文稿</vt:lpstr>
      <vt:lpstr>PowerPoint 演示文稿</vt:lpstr>
      <vt:lpstr>Unity其他基础知识</vt:lpstr>
      <vt:lpstr>实例解析</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阮班</dc:creator>
  <cp:lastModifiedBy>AutoBVT</cp:lastModifiedBy>
  <cp:revision>1916</cp:revision>
  <dcterms:created xsi:type="dcterms:W3CDTF">2017-07-04T03:45:21Z</dcterms:created>
  <dcterms:modified xsi:type="dcterms:W3CDTF">2018-01-06T11:09:55Z</dcterms:modified>
</cp:coreProperties>
</file>